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1" r:id="rId16"/>
    <p:sldId id="272" r:id="rId17"/>
    <p:sldId id="276" r:id="rId18"/>
    <p:sldId id="277" r:id="rId19"/>
    <p:sldId id="278" r:id="rId20"/>
    <p:sldId id="274" r:id="rId21"/>
    <p:sldId id="275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A1826BA-27C3-4D90-9A8E-70CF43FE3600}" type="datetimeFigureOut">
              <a:rPr lang="ru-RU" smtClean="0"/>
              <a:t>10.10.2014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49A903F-B2F7-466D-9393-2BC7F0C67CC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22261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6D2B32-1FB7-4D37-B2CA-220C8CED4B49}" type="datetime1">
              <a:rPr lang="ru-RU" smtClean="0"/>
              <a:t>10.10.2014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FAE23-89B7-4D13-A0E6-6F26352164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19772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E6273C-8E53-4983-8474-1D9407239F86}" type="datetime1">
              <a:rPr lang="ru-RU" smtClean="0"/>
              <a:t>10.10.2014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FAE23-89B7-4D13-A0E6-6F26352164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1570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6540C1-51B9-455F-A628-9BD3D9665AFB}" type="datetime1">
              <a:rPr lang="ru-RU" smtClean="0"/>
              <a:t>10.10.2014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FAE23-89B7-4D13-A0E6-6F26352164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00908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EADDCD-0291-48C7-B278-ED810BEFFC59}" type="datetime1">
              <a:rPr lang="ru-RU" smtClean="0"/>
              <a:t>10.10.2014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FAE23-89B7-4D13-A0E6-6F26352164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53397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C2035A-AB5F-4E0B-ACAD-110EADCFFDE4}" type="datetime1">
              <a:rPr lang="ru-RU" smtClean="0"/>
              <a:t>10.10.2014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FAE23-89B7-4D13-A0E6-6F26352164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60217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973FD0-DD97-4BD0-ADCF-22297545BE10}" type="datetime1">
              <a:rPr lang="ru-RU" smtClean="0"/>
              <a:t>10.10.2014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FAE23-89B7-4D13-A0E6-6F26352164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52936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3457E3-9615-423F-845A-0DC57FE3A2E4}" type="datetime1">
              <a:rPr lang="ru-RU" smtClean="0"/>
              <a:t>10.10.2014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FAE23-89B7-4D13-A0E6-6F26352164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5002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DE760A-26DB-4726-BCEE-F6F43EB0F2CB}" type="datetime1">
              <a:rPr lang="ru-RU" smtClean="0"/>
              <a:t>10.10.2014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FAE23-89B7-4D13-A0E6-6F26352164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08960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21BC7-CBCD-4003-9E86-13C573473AAE}" type="datetime1">
              <a:rPr lang="ru-RU" smtClean="0"/>
              <a:t>10.10.2014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FAE23-89B7-4D13-A0E6-6F26352164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19960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1A0F96-7AD1-49B8-A8C9-B40290B46C90}" type="datetime1">
              <a:rPr lang="ru-RU" smtClean="0"/>
              <a:t>10.10.2014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FAE23-89B7-4D13-A0E6-6F26352164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94648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70EA79-8C3F-4EA4-8BE6-A026F00911C1}" type="datetime1">
              <a:rPr lang="ru-RU" smtClean="0"/>
              <a:t>10.10.2014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FAE23-89B7-4D13-A0E6-6F26352164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48510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6F0ECA-4511-4E3F-9441-EA3ECA4808D0}" type="datetime1">
              <a:rPr lang="ru-RU" smtClean="0"/>
              <a:t>10.10.2014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0FAE23-89B7-4D13-A0E6-6F26352164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82355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Знаковые системы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FAE23-89B7-4D13-A0E6-6F2635216489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03706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Знаковые системы:</a:t>
            </a:r>
            <a:r>
              <a:rPr lang="ru-RU" dirty="0" smtClean="0"/>
              <a:t> «устройство»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Иерархическая система элементов</a:t>
            </a:r>
          </a:p>
          <a:p>
            <a:r>
              <a:rPr lang="ru-RU" dirty="0" smtClean="0"/>
              <a:t>Грамматика </a:t>
            </a:r>
          </a:p>
          <a:p>
            <a:r>
              <a:rPr lang="ru-RU" dirty="0" smtClean="0"/>
              <a:t>Отсылка к «реальности»: значение, назначение, функция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FAE23-89B7-4D13-A0E6-6F2635216489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096132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Знаковая система - это конструктор</a:t>
            </a:r>
            <a:endParaRPr lang="ru-RU" dirty="0"/>
          </a:p>
        </p:txBody>
      </p:sp>
      <p:pic>
        <p:nvPicPr>
          <p:cNvPr id="4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2365" y="1600200"/>
            <a:ext cx="5979269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FAE23-89B7-4D13-A0E6-6F2635216489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124492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Пример 1. Детали машин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/>
              <a:t>Элементы: детали</a:t>
            </a:r>
          </a:p>
          <a:p>
            <a:r>
              <a:rPr lang="ru-RU" dirty="0" smtClean="0"/>
              <a:t>Грамматика: способы их сочетания</a:t>
            </a:r>
          </a:p>
          <a:p>
            <a:r>
              <a:rPr lang="ru-RU" dirty="0" smtClean="0"/>
              <a:t>«Отсылка к реальности»:</a:t>
            </a:r>
          </a:p>
          <a:p>
            <a:pPr lvl="1"/>
            <a:r>
              <a:rPr lang="ru-RU" dirty="0" smtClean="0"/>
              <a:t>Функции (предназначение) элементарных деталей</a:t>
            </a:r>
          </a:p>
          <a:p>
            <a:pPr lvl="1"/>
            <a:r>
              <a:rPr lang="ru-RU" dirty="0" smtClean="0"/>
              <a:t>Доводка, тестирование … узлов </a:t>
            </a:r>
          </a:p>
          <a:p>
            <a:pPr lvl="1"/>
            <a:r>
              <a:rPr lang="ru-RU" dirty="0" smtClean="0"/>
              <a:t>Встраивание в технологический процесс</a:t>
            </a:r>
          </a:p>
          <a:p>
            <a:pPr lvl="1"/>
            <a:r>
              <a:rPr lang="ru-RU" dirty="0" smtClean="0"/>
              <a:t>Встраивание в экономическую и социальную систему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FAE23-89B7-4D13-A0E6-6F2635216489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285427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Пример 2. </a:t>
            </a:r>
            <a:r>
              <a:rPr lang="ru-RU" dirty="0"/>
              <a:t>А</a:t>
            </a:r>
            <a:r>
              <a:rPr lang="ru-RU" dirty="0" smtClean="0"/>
              <a:t>рмия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Элементы: солдаты, подразделения, соединения </a:t>
            </a:r>
          </a:p>
          <a:p>
            <a:r>
              <a:rPr lang="ru-RU" dirty="0" smtClean="0"/>
              <a:t>Грамматика: способы соединения</a:t>
            </a:r>
          </a:p>
          <a:p>
            <a:r>
              <a:rPr lang="ru-RU" dirty="0" smtClean="0"/>
              <a:t>«Отсылка к реальности»: </a:t>
            </a:r>
          </a:p>
          <a:p>
            <a:pPr lvl="1"/>
            <a:r>
              <a:rPr lang="ru-RU" dirty="0" smtClean="0"/>
              <a:t>Индивидуальное обучение солдат, офицеров</a:t>
            </a:r>
          </a:p>
          <a:p>
            <a:pPr lvl="1"/>
            <a:r>
              <a:rPr lang="ru-RU" dirty="0" smtClean="0"/>
              <a:t>Учения для частей</a:t>
            </a:r>
          </a:p>
          <a:p>
            <a:pPr lvl="1"/>
            <a:r>
              <a:rPr lang="ru-RU" dirty="0" smtClean="0"/>
              <a:t>«Обстрелянные» части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FAE23-89B7-4D13-A0E6-6F2635216489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662200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Пример 3. Стандартизованное образование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dirty="0" smtClean="0"/>
              <a:t>«По </a:t>
            </a:r>
            <a:r>
              <a:rPr lang="ru-RU" dirty="0"/>
              <a:t>самой природе своей производственной деятельности индустриальное общество является огромным, анонимным, мобильным и нуждается в хорошей коммуникативной системе для общения, независимо от ситуации. Такова современная культура. Она нуждается в обеспечении образовательными учреждениями и в их </a:t>
            </a:r>
            <a:r>
              <a:rPr lang="ru-RU" dirty="0" smtClean="0"/>
              <a:t>защите…</a:t>
            </a:r>
          </a:p>
          <a:p>
            <a:r>
              <a:rPr lang="ru-RU" dirty="0" smtClean="0"/>
              <a:t>Загадка </a:t>
            </a:r>
            <a:r>
              <a:rPr lang="ru-RU" dirty="0"/>
              <a:t>современного </a:t>
            </a:r>
            <a:r>
              <a:rPr lang="ru-RU" dirty="0" smtClean="0"/>
              <a:t>духа </a:t>
            </a:r>
            <a:r>
              <a:rPr lang="ru-RU" dirty="0"/>
              <a:t>-  это универсальная понятийная база, единая мера </a:t>
            </a:r>
            <a:r>
              <a:rPr lang="ru-RU" dirty="0" smtClean="0"/>
              <a:t>вещей… Под </a:t>
            </a:r>
            <a:r>
              <a:rPr lang="ru-RU" dirty="0"/>
              <a:t>общей или единой понятийной базой я имею в виду, что все явления существуют в едином, непрерывном, логически выстроенном пространстве, что определения этих явлений могут быть соотнесены и, по существу, связаны друг с другом и что таким образом один единственный язык описывает весь мир и является целостной </a:t>
            </a:r>
            <a:r>
              <a:rPr lang="ru-RU" dirty="0" smtClean="0"/>
              <a:t>системой» (</a:t>
            </a:r>
            <a:r>
              <a:rPr lang="ru-RU" dirty="0" err="1" smtClean="0"/>
              <a:t>Геллнер</a:t>
            </a:r>
            <a:r>
              <a:rPr lang="ru-RU" dirty="0" smtClean="0"/>
              <a:t>).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FAE23-89B7-4D13-A0E6-6F2635216489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674676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Свойства знаковых социальных систем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988840"/>
            <a:ext cx="8229600" cy="3888432"/>
          </a:xfrm>
        </p:spPr>
        <p:txBody>
          <a:bodyPr/>
          <a:lstStyle/>
          <a:p>
            <a:endParaRPr lang="ru-RU" dirty="0" smtClean="0"/>
          </a:p>
          <a:p>
            <a:r>
              <a:rPr lang="ru-RU" dirty="0" smtClean="0"/>
              <a:t>Членораздельность</a:t>
            </a:r>
          </a:p>
          <a:p>
            <a:r>
              <a:rPr lang="ru-RU" dirty="0" smtClean="0"/>
              <a:t>Отчуждаемость </a:t>
            </a:r>
          </a:p>
          <a:p>
            <a:r>
              <a:rPr lang="ru-RU" dirty="0" smtClean="0"/>
              <a:t>Прозрачность</a:t>
            </a:r>
          </a:p>
          <a:p>
            <a:r>
              <a:rPr lang="ru-RU" dirty="0" smtClean="0"/>
              <a:t>Программируемость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FAE23-89B7-4D13-A0E6-6F2635216489}" type="slidenum">
              <a:rPr lang="ru-RU" smtClean="0"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590640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Членораздельность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700808"/>
            <a:ext cx="8229600" cy="4133056"/>
          </a:xfrm>
        </p:spPr>
        <p:txBody>
          <a:bodyPr>
            <a:normAutofit/>
          </a:bodyPr>
          <a:lstStyle/>
          <a:p>
            <a:r>
              <a:rPr lang="ru-RU" sz="2400" dirty="0"/>
              <a:t>П</a:t>
            </a:r>
            <a:r>
              <a:rPr lang="ru-RU" sz="2400" dirty="0" smtClean="0"/>
              <a:t>оведение и восприятие человека строится из стандартизованных элементарных действий как из конструктора</a:t>
            </a:r>
          </a:p>
          <a:p>
            <a:r>
              <a:rPr lang="ru-RU" sz="2400" dirty="0" smtClean="0"/>
              <a:t>В частности:</a:t>
            </a:r>
          </a:p>
          <a:p>
            <a:pPr lvl="1"/>
            <a:r>
              <a:rPr lang="ru-RU" sz="2000" dirty="0" smtClean="0"/>
              <a:t>Картина мира строится в корпускулярных терминах</a:t>
            </a:r>
          </a:p>
          <a:p>
            <a:pPr lvl="1"/>
            <a:r>
              <a:rPr lang="ru-RU" sz="2000" dirty="0" smtClean="0"/>
              <a:t>имеет место разделение труда</a:t>
            </a:r>
            <a:endParaRPr lang="ru-RU" sz="2000" dirty="0"/>
          </a:p>
          <a:p>
            <a:pPr lvl="1"/>
            <a:r>
              <a:rPr lang="ru-RU" sz="2000" dirty="0" smtClean="0"/>
              <a:t>эти элементы мировоззрения воплощены в вещах </a:t>
            </a:r>
          </a:p>
          <a:p>
            <a:r>
              <a:rPr lang="ru-RU" sz="2400" dirty="0" smtClean="0"/>
              <a:t>Набор этих элементов все время обогащается</a:t>
            </a:r>
          </a:p>
          <a:p>
            <a:r>
              <a:rPr lang="ru-RU" sz="2400" dirty="0" smtClean="0"/>
              <a:t>Возникают обеспечивающие механизмы – институты и «профессии»: в </a:t>
            </a:r>
            <a:r>
              <a:rPr lang="ru-RU" sz="2400" dirty="0" err="1" smtClean="0"/>
              <a:t>т.ч</a:t>
            </a:r>
            <a:r>
              <a:rPr lang="ru-RU" sz="2400" dirty="0" smtClean="0"/>
              <a:t>. образование и право </a:t>
            </a:r>
          </a:p>
          <a:p>
            <a:endParaRPr lang="ru-RU" sz="24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FAE23-89B7-4D13-A0E6-6F2635216489}" type="slidenum">
              <a:rPr lang="ru-RU" smtClean="0"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703007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Отчуждаемость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Знание накапливается («упаковывается») в таком виде, который позволяет обращаться с ним как с вещью – сохранять, передавать, перекодировать, дополнять и т.п.</a:t>
            </a:r>
          </a:p>
          <a:p>
            <a:r>
              <a:rPr lang="ru-RU" dirty="0" smtClean="0"/>
              <a:t>Для того, чтобы это было возможно, нужна специальная институциональная инфраструктура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FAE23-89B7-4D13-A0E6-6F2635216489}" type="slidenum">
              <a:rPr lang="ru-RU" smtClean="0"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946477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Прозрачность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/>
              <a:t>Понятия, отношения и элементы поведения стандартизованы и используются в общепринятом понимании</a:t>
            </a:r>
          </a:p>
          <a:p>
            <a:r>
              <a:rPr lang="ru-RU" dirty="0" smtClean="0"/>
              <a:t>Правила их использования тоже общеизвестны и не могут изменяться «по месту»</a:t>
            </a:r>
          </a:p>
          <a:p>
            <a:r>
              <a:rPr lang="ru-RU" dirty="0" smtClean="0"/>
              <a:t>При этом (для каждого человека, </a:t>
            </a:r>
            <a:r>
              <a:rPr lang="ru-RU" dirty="0" err="1" smtClean="0"/>
              <a:t>юрлица</a:t>
            </a:r>
            <a:r>
              <a:rPr lang="ru-RU" dirty="0" smtClean="0"/>
              <a:t>) выделяются области </a:t>
            </a:r>
            <a:r>
              <a:rPr lang="en-US" dirty="0" smtClean="0"/>
              <a:t>privacy</a:t>
            </a:r>
            <a:r>
              <a:rPr lang="ru-RU" dirty="0" smtClean="0"/>
              <a:t>, где индивид имеет свободу действия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FAE23-89B7-4D13-A0E6-6F2635216489}" type="slidenum">
              <a:rPr lang="ru-RU" smtClean="0"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591204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Программируемость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2492896"/>
            <a:ext cx="8229600" cy="1900808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/>
              <a:t>- наличие возможностей для превращения (перекодировки) идеи в «реальность»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FAE23-89B7-4D13-A0E6-6F2635216489}" type="slidenum">
              <a:rPr lang="ru-RU" smtClean="0"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48626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Содержание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2420888"/>
            <a:ext cx="8229600" cy="2692896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/>
              <a:t>Язык и речь</a:t>
            </a:r>
          </a:p>
          <a:p>
            <a:pPr marL="0" indent="0">
              <a:buNone/>
            </a:pPr>
            <a:r>
              <a:rPr lang="ru-RU" dirty="0" smtClean="0"/>
              <a:t>Знаковые системы</a:t>
            </a:r>
          </a:p>
          <a:p>
            <a:pPr marL="0" indent="0">
              <a:buNone/>
            </a:pPr>
            <a:r>
              <a:rPr lang="ru-RU" dirty="0" smtClean="0"/>
              <a:t>Примеры знаковых социальных систем</a:t>
            </a:r>
          </a:p>
          <a:p>
            <a:pPr marL="0" indent="0">
              <a:buNone/>
            </a:pPr>
            <a:r>
              <a:rPr lang="ru-RU" dirty="0" smtClean="0"/>
              <a:t>Свойства знаковых систем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FAE23-89B7-4D13-A0E6-6F2635216489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575283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dirty="0" smtClean="0"/>
              <a:t>Человек в «членораздельной» системе: понятие прав и сферы компетенции</a:t>
            </a: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2276872"/>
            <a:ext cx="8229600" cy="2692896"/>
          </a:xfrm>
        </p:spPr>
        <p:txBody>
          <a:bodyPr>
            <a:normAutofit fontScale="70000" lnSpcReduction="20000"/>
          </a:bodyPr>
          <a:lstStyle/>
          <a:p>
            <a:r>
              <a:rPr lang="ru-RU" dirty="0" smtClean="0"/>
              <a:t>Коммуникация: с помощью стандартизованной знаковой системы</a:t>
            </a:r>
          </a:p>
          <a:p>
            <a:r>
              <a:rPr lang="ru-RU" dirty="0" smtClean="0"/>
              <a:t>Власть: ограничена специальной областью «публичности»</a:t>
            </a:r>
          </a:p>
          <a:p>
            <a:r>
              <a:rPr lang="ru-RU" dirty="0" smtClean="0"/>
              <a:t>Творчество: </a:t>
            </a:r>
          </a:p>
          <a:p>
            <a:pPr lvl="1"/>
            <a:r>
              <a:rPr lang="ru-RU" dirty="0" smtClean="0"/>
              <a:t>право определяет ту область, где можно отклониться от стандарта</a:t>
            </a:r>
          </a:p>
          <a:p>
            <a:pPr lvl="1"/>
            <a:r>
              <a:rPr lang="ru-RU" dirty="0" smtClean="0"/>
              <a:t>свобода в знаковой системе является «территориальным» понятием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FAE23-89B7-4D13-A0E6-6F2635216489}" type="slidenum">
              <a:rPr lang="ru-RU" smtClean="0"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783413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332656"/>
            <a:ext cx="9252520" cy="1359024"/>
          </a:xfrm>
        </p:spPr>
        <p:txBody>
          <a:bodyPr>
            <a:normAutofit fontScale="90000"/>
          </a:bodyPr>
          <a:lstStyle/>
          <a:p>
            <a:r>
              <a:rPr lang="ru-RU" sz="3100" dirty="0" smtClean="0"/>
              <a:t>Правовой механизм как система поддержания стабильности знаковой системы – пример </a:t>
            </a:r>
            <a:r>
              <a:rPr lang="en-US" sz="3100" dirty="0" smtClean="0"/>
              <a:t>Common Law</a:t>
            </a:r>
            <a:r>
              <a:rPr lang="ru-RU" sz="3600" dirty="0" smtClean="0"/>
              <a:t/>
            </a:r>
            <a:br>
              <a:rPr lang="ru-RU" sz="3600" dirty="0" smtClean="0"/>
            </a:b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lvl="0"/>
            <a:r>
              <a:rPr lang="ru-RU" sz="2800" dirty="0"/>
              <a:t>Суд должен обязательно разрешить спор, который он рассматривает.</a:t>
            </a:r>
          </a:p>
          <a:p>
            <a:pPr lvl="0"/>
            <a:r>
              <a:rPr lang="ru-RU" sz="2800" dirty="0"/>
              <a:t>Он может разрешить только то конкретное дело, которое он рассматривает.</a:t>
            </a:r>
          </a:p>
          <a:p>
            <a:pPr lvl="0"/>
            <a:r>
              <a:rPr lang="ru-RU" sz="2800" dirty="0"/>
              <a:t>Всё – важное или незначительное, - что судья выскажет в своем заключении, будет пониматься и интерпретироваться исключительно с учетом обстоятельств данного конкретного дела.</a:t>
            </a:r>
          </a:p>
          <a:p>
            <a:pPr lvl="0"/>
            <a:r>
              <a:rPr lang="ru-RU" sz="2800" dirty="0"/>
              <a:t>Суд может разрешить данный конкретный спор только на основе некоторого общего правила, которое относится к некоторому классу подобных дел.</a:t>
            </a: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FAE23-89B7-4D13-A0E6-6F2635216489}" type="slidenum">
              <a:rPr lang="ru-RU" smtClean="0"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43252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Язык и речь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Определение </a:t>
            </a:r>
          </a:p>
          <a:p>
            <a:r>
              <a:rPr lang="ru-RU" dirty="0" smtClean="0"/>
              <a:t>Элементы, грамматика, значение (отсылка к реальности)</a:t>
            </a:r>
          </a:p>
          <a:p>
            <a:r>
              <a:rPr lang="ru-RU" dirty="0" smtClean="0"/>
              <a:t>Накапливание знания языком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FAE23-89B7-4D13-A0E6-6F2635216489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91346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Язык и речь: определение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endParaRPr lang="ru-RU" sz="2600" dirty="0" smtClean="0"/>
          </a:p>
          <a:p>
            <a:r>
              <a:rPr lang="ru-RU" sz="2800" dirty="0" smtClean="0"/>
              <a:t>Язык – это «социальный продукт речевой способности, … совокупность необходимых условий, усвоенных общественным коллективом для осуществления этой способности у отдельных лиц (Соссюр)</a:t>
            </a:r>
          </a:p>
          <a:p>
            <a:r>
              <a:rPr lang="ru-RU" sz="2800" i="1" dirty="0" smtClean="0"/>
              <a:t>«</a:t>
            </a:r>
            <a:r>
              <a:rPr lang="ru-RU" sz="2800" dirty="0" smtClean="0"/>
              <a:t>Язык – это институция, абстрактный комплекс правил; речь – сиюминутная часть этой институции, которую индивид берет из нее и актуализирует ради нужд коммуникации» (Барт)</a:t>
            </a:r>
          </a:p>
          <a:p>
            <a:r>
              <a:rPr lang="ru-RU" sz="2800" dirty="0" smtClean="0"/>
              <a:t>Язык существует только как потенциально возможное поведение, однако он обладает свойством целостности и поэтому может изучаться  «в синхронии», т.е. в виде «среза» в каждый данный момент времени. Поток речи актуально развертывается «в диахронии» и может непосредственно наблюдаться и фиксироваться.</a:t>
            </a:r>
          </a:p>
          <a:p>
            <a:pPr marL="0" indent="0">
              <a:buNone/>
            </a:pPr>
            <a:endParaRPr lang="ru-RU" sz="2800" dirty="0" smtClean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FAE23-89B7-4D13-A0E6-6F2635216489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930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«Устройство» языка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Элементы, образующие иерархическую систему (морфемы, слова, предложения, тексты)</a:t>
            </a:r>
          </a:p>
          <a:p>
            <a:r>
              <a:rPr lang="ru-RU" dirty="0" smtClean="0"/>
              <a:t>Грамматика </a:t>
            </a:r>
          </a:p>
          <a:p>
            <a:r>
              <a:rPr lang="ru-RU" dirty="0" smtClean="0"/>
              <a:t>Значение = смысл, содержание,… = «отсылка к реальности»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FAE23-89B7-4D13-A0E6-6F2635216489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77928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Как язык накапливает знание, т.е. развивается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2132856"/>
            <a:ext cx="8229600" cy="2404864"/>
          </a:xfrm>
        </p:spPr>
        <p:txBody>
          <a:bodyPr/>
          <a:lstStyle/>
          <a:p>
            <a:r>
              <a:rPr lang="ru-RU" dirty="0" smtClean="0"/>
              <a:t>Обогащается словарь</a:t>
            </a:r>
          </a:p>
          <a:p>
            <a:r>
              <a:rPr lang="ru-RU" dirty="0" smtClean="0"/>
              <a:t>Развивается грамматика</a:t>
            </a:r>
          </a:p>
          <a:p>
            <a:r>
              <a:rPr lang="ru-RU" dirty="0" smtClean="0"/>
              <a:t>Создаются стили, жанры, дискурсы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FAE23-89B7-4D13-A0E6-6F2635216489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37362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Пример 1. Развитие словаря у ребенка (Выготский)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2132856"/>
            <a:ext cx="8229600" cy="2692895"/>
          </a:xfrm>
        </p:spPr>
        <p:txBody>
          <a:bodyPr/>
          <a:lstStyle/>
          <a:p>
            <a:r>
              <a:rPr lang="ru-RU" dirty="0" smtClean="0"/>
              <a:t>Куча предметов</a:t>
            </a:r>
          </a:p>
          <a:p>
            <a:r>
              <a:rPr lang="ru-RU" dirty="0" smtClean="0"/>
              <a:t>Комплексы</a:t>
            </a:r>
          </a:p>
          <a:p>
            <a:r>
              <a:rPr lang="ru-RU" dirty="0" err="1" smtClean="0"/>
              <a:t>Псевдопонятия</a:t>
            </a:r>
            <a:endParaRPr lang="ru-RU" dirty="0" smtClean="0"/>
          </a:p>
          <a:p>
            <a:r>
              <a:rPr lang="ru-RU" dirty="0" smtClean="0"/>
              <a:t>Понятия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FAE23-89B7-4D13-A0E6-6F2635216489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98722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Пример 2. Описание и анализ (</a:t>
            </a:r>
            <a:r>
              <a:rPr lang="ru-RU" dirty="0" err="1" smtClean="0"/>
              <a:t>Кордонский</a:t>
            </a:r>
            <a:r>
              <a:rPr lang="ru-RU" dirty="0" smtClean="0"/>
              <a:t>)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2636912"/>
            <a:ext cx="8229600" cy="2260848"/>
          </a:xfrm>
        </p:spPr>
        <p:txBody>
          <a:bodyPr/>
          <a:lstStyle/>
          <a:p>
            <a:r>
              <a:rPr lang="ru-RU" dirty="0" smtClean="0"/>
              <a:t>Пример описания – определитель растений</a:t>
            </a:r>
          </a:p>
          <a:p>
            <a:r>
              <a:rPr lang="ru-RU" dirty="0" smtClean="0"/>
              <a:t>Пример анализа – понятие электрического заряда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FAE23-89B7-4D13-A0E6-6F2635216489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4613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/>
              <a:t>Пример 3. Разработка понятия «источника неустранимой опасности» (Берман)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 smtClean="0"/>
              <a:t>Возникновение понятия:</a:t>
            </a:r>
          </a:p>
          <a:p>
            <a:pPr lvl="1"/>
            <a:r>
              <a:rPr lang="ru-RU" dirty="0" smtClean="0"/>
              <a:t>Отсутствие гражданской ответственности «третьего лица»</a:t>
            </a:r>
          </a:p>
          <a:p>
            <a:pPr lvl="1"/>
            <a:r>
              <a:rPr lang="ru-RU" dirty="0" smtClean="0"/>
              <a:t>Наличие уголовной ответственности в случае смерти</a:t>
            </a:r>
          </a:p>
          <a:p>
            <a:r>
              <a:rPr lang="ru-RU" dirty="0" smtClean="0"/>
              <a:t>Дальнейшее развитие понятия:</a:t>
            </a:r>
          </a:p>
          <a:p>
            <a:pPr lvl="1"/>
            <a:r>
              <a:rPr lang="ru-RU" dirty="0" smtClean="0"/>
              <a:t>Неисправная пила (-)</a:t>
            </a:r>
          </a:p>
          <a:p>
            <a:pPr lvl="1"/>
            <a:r>
              <a:rPr lang="ru-RU" dirty="0" smtClean="0"/>
              <a:t>Строительные леса (+)</a:t>
            </a:r>
          </a:p>
          <a:p>
            <a:pPr lvl="1"/>
            <a:r>
              <a:rPr lang="ru-RU" dirty="0" smtClean="0"/>
              <a:t>Сифон (+)</a:t>
            </a:r>
          </a:p>
          <a:p>
            <a:pPr lvl="1"/>
            <a:r>
              <a:rPr lang="ru-RU" dirty="0" smtClean="0"/>
              <a:t>Автомобиль (-)</a:t>
            </a:r>
            <a:endParaRPr lang="ru-RU" dirty="0"/>
          </a:p>
          <a:p>
            <a:pPr marL="0" indent="0">
              <a:buNone/>
            </a:pPr>
            <a:endParaRPr lang="ru-RU" dirty="0" smtClean="0"/>
          </a:p>
          <a:p>
            <a:endParaRPr lang="ru-RU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FAE23-89B7-4D13-A0E6-6F2635216489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08889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1257</TotalTime>
  <Words>796</Words>
  <Application>Microsoft Office PowerPoint</Application>
  <PresentationFormat>Экран (4:3)</PresentationFormat>
  <Paragraphs>118</Paragraphs>
  <Slides>21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Тема Office</vt:lpstr>
      <vt:lpstr>Знаковые системы</vt:lpstr>
      <vt:lpstr>Содержание</vt:lpstr>
      <vt:lpstr>Язык и речь</vt:lpstr>
      <vt:lpstr>Язык и речь: определение</vt:lpstr>
      <vt:lpstr>«Устройство» языка</vt:lpstr>
      <vt:lpstr>Как язык накапливает знание, т.е. развивается</vt:lpstr>
      <vt:lpstr>Пример 1. Развитие словаря у ребенка (Выготский)</vt:lpstr>
      <vt:lpstr>Пример 2. Описание и анализ (Кордонский)</vt:lpstr>
      <vt:lpstr>Пример 3. Разработка понятия «источника неустранимой опасности» (Берман)</vt:lpstr>
      <vt:lpstr>Знаковые системы: «устройство» </vt:lpstr>
      <vt:lpstr>Знаковая система - это конструктор</vt:lpstr>
      <vt:lpstr>Пример 1. Детали машин</vt:lpstr>
      <vt:lpstr>Пример 2. Армия</vt:lpstr>
      <vt:lpstr>Пример 3. Стандартизованное образование</vt:lpstr>
      <vt:lpstr>Свойства знаковых социальных систем</vt:lpstr>
      <vt:lpstr>Членораздельность </vt:lpstr>
      <vt:lpstr>Отчуждаемость</vt:lpstr>
      <vt:lpstr>Прозрачность</vt:lpstr>
      <vt:lpstr>Программируемость</vt:lpstr>
      <vt:lpstr>Человек в «членораздельной» системе: понятие прав и сферы компетенции</vt:lpstr>
      <vt:lpstr>Правовой механизм как система поддержания стабильности знаковой системы – пример Common Law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Папа</dc:creator>
  <cp:lastModifiedBy>Папа</cp:lastModifiedBy>
  <cp:revision>28</cp:revision>
  <dcterms:created xsi:type="dcterms:W3CDTF">2014-10-09T12:26:13Z</dcterms:created>
  <dcterms:modified xsi:type="dcterms:W3CDTF">2014-10-10T09:23:48Z</dcterms:modified>
</cp:coreProperties>
</file>