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2"/>
  </p:notesMasterIdLst>
  <p:sldIdLst>
    <p:sldId id="266" r:id="rId2"/>
    <p:sldId id="256" r:id="rId3"/>
    <p:sldId id="312" r:id="rId4"/>
    <p:sldId id="313" r:id="rId5"/>
    <p:sldId id="274" r:id="rId6"/>
    <p:sldId id="275" r:id="rId7"/>
    <p:sldId id="277" r:id="rId8"/>
    <p:sldId id="278" r:id="rId9"/>
    <p:sldId id="265" r:id="rId10"/>
    <p:sldId id="314" r:id="rId11"/>
    <p:sldId id="317" r:id="rId12"/>
    <p:sldId id="315" r:id="rId13"/>
    <p:sldId id="267" r:id="rId14"/>
    <p:sldId id="318" r:id="rId15"/>
    <p:sldId id="319" r:id="rId16"/>
    <p:sldId id="320" r:id="rId17"/>
    <p:sldId id="321" r:id="rId18"/>
    <p:sldId id="322" r:id="rId19"/>
    <p:sldId id="326" r:id="rId20"/>
    <p:sldId id="260" r:id="rId21"/>
    <p:sldId id="325" r:id="rId22"/>
    <p:sldId id="279" r:id="rId23"/>
    <p:sldId id="282" r:id="rId24"/>
    <p:sldId id="268" r:id="rId25"/>
    <p:sldId id="323" r:id="rId26"/>
    <p:sldId id="324" r:id="rId27"/>
    <p:sldId id="327" r:id="rId28"/>
    <p:sldId id="261" r:id="rId29"/>
    <p:sldId id="283" r:id="rId30"/>
    <p:sldId id="284" r:id="rId31"/>
    <p:sldId id="328" r:id="rId32"/>
    <p:sldId id="286" r:id="rId33"/>
    <p:sldId id="288" r:id="rId34"/>
    <p:sldId id="329" r:id="rId35"/>
    <p:sldId id="262" r:id="rId36"/>
    <p:sldId id="289" r:id="rId37"/>
    <p:sldId id="291" r:id="rId38"/>
    <p:sldId id="290" r:id="rId39"/>
    <p:sldId id="292" r:id="rId40"/>
    <p:sldId id="273" r:id="rId41"/>
    <p:sldId id="269" r:id="rId42"/>
    <p:sldId id="302" r:id="rId43"/>
    <p:sldId id="333" r:id="rId44"/>
    <p:sldId id="296" r:id="rId45"/>
    <p:sldId id="295" r:id="rId46"/>
    <p:sldId id="297" r:id="rId47"/>
    <p:sldId id="330" r:id="rId48"/>
    <p:sldId id="263" r:id="rId49"/>
    <p:sldId id="300" r:id="rId50"/>
    <p:sldId id="301" r:id="rId51"/>
    <p:sldId id="272" r:id="rId52"/>
    <p:sldId id="311" r:id="rId53"/>
    <p:sldId id="293" r:id="rId54"/>
    <p:sldId id="299" r:id="rId55"/>
    <p:sldId id="331" r:id="rId56"/>
    <p:sldId id="264" r:id="rId57"/>
    <p:sldId id="303" r:id="rId58"/>
    <p:sldId id="304" r:id="rId59"/>
    <p:sldId id="305" r:id="rId60"/>
    <p:sldId id="332" r:id="rId61"/>
    <p:sldId id="307" r:id="rId62"/>
    <p:sldId id="308" r:id="rId63"/>
    <p:sldId id="309" r:id="rId64"/>
    <p:sldId id="271" r:id="rId65"/>
    <p:sldId id="306" r:id="rId66"/>
    <p:sldId id="334" r:id="rId67"/>
    <p:sldId id="338" r:id="rId68"/>
    <p:sldId id="336" r:id="rId69"/>
    <p:sldId id="337" r:id="rId70"/>
    <p:sldId id="335" r:id="rId7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946" y="-5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EDB539C-B0D3-4D20-87CA-FBE916E1C8E7}" type="datetimeFigureOut">
              <a:rPr lang="ru-RU" smtClean="0"/>
              <a:t>14.04.2022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5817374-9344-4133-8880-0D98FE21BB9C}" type="slidenum">
              <a:rPr lang="ru-RU" smtClean="0"/>
              <a:t>‹#›</a:t>
            </a:fld>
            <a:endParaRPr lang="ru-RU"/>
          </a:p>
        </p:txBody>
      </p:sp>
    </p:spTree>
    <p:extLst>
      <p:ext uri="{BB962C8B-B14F-4D97-AF65-F5344CB8AC3E}">
        <p14:creationId xmlns:p14="http://schemas.microsoft.com/office/powerpoint/2010/main" val="3121875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5817374-9344-4133-8880-0D98FE21BB9C}" type="slidenum">
              <a:rPr lang="ru-RU" smtClean="0"/>
              <a:t>3</a:t>
            </a:fld>
            <a:endParaRPr lang="ru-RU"/>
          </a:p>
        </p:txBody>
      </p:sp>
    </p:spTree>
    <p:extLst>
      <p:ext uri="{BB962C8B-B14F-4D97-AF65-F5344CB8AC3E}">
        <p14:creationId xmlns:p14="http://schemas.microsoft.com/office/powerpoint/2010/main" val="5079458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5817374-9344-4133-8880-0D98FE21BB9C}" type="slidenum">
              <a:rPr lang="ru-RU" smtClean="0"/>
              <a:t>12</a:t>
            </a:fld>
            <a:endParaRPr lang="ru-RU"/>
          </a:p>
        </p:txBody>
      </p:sp>
    </p:spTree>
    <p:extLst>
      <p:ext uri="{BB962C8B-B14F-4D97-AF65-F5344CB8AC3E}">
        <p14:creationId xmlns:p14="http://schemas.microsoft.com/office/powerpoint/2010/main" val="27399265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2099CF83-12AE-45A1-9502-CD9FC1CF09B9}" type="datetime1">
              <a:rPr lang="ru-RU" smtClean="0"/>
              <a:t>14.04.2022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3571872-05C1-4A24-B6E2-913C2D714B28}" type="slidenum">
              <a:rPr lang="ru-RU" smtClean="0"/>
              <a:t>‹#›</a:t>
            </a:fld>
            <a:endParaRPr lang="ru-RU"/>
          </a:p>
        </p:txBody>
      </p:sp>
    </p:spTree>
    <p:extLst>
      <p:ext uri="{BB962C8B-B14F-4D97-AF65-F5344CB8AC3E}">
        <p14:creationId xmlns:p14="http://schemas.microsoft.com/office/powerpoint/2010/main" val="26955338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67B7336-8023-46B4-A9CD-AFC35BEF64C9}" type="datetime1">
              <a:rPr lang="ru-RU" smtClean="0"/>
              <a:t>14.04.2022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3571872-05C1-4A24-B6E2-913C2D714B28}" type="slidenum">
              <a:rPr lang="ru-RU" smtClean="0"/>
              <a:t>‹#›</a:t>
            </a:fld>
            <a:endParaRPr lang="ru-RU"/>
          </a:p>
        </p:txBody>
      </p:sp>
    </p:spTree>
    <p:extLst>
      <p:ext uri="{BB962C8B-B14F-4D97-AF65-F5344CB8AC3E}">
        <p14:creationId xmlns:p14="http://schemas.microsoft.com/office/powerpoint/2010/main" val="14036115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773E90B-A9E3-4352-BC1E-B5A39A83A7D7}" type="datetime1">
              <a:rPr lang="ru-RU" smtClean="0"/>
              <a:t>14.04.2022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3571872-05C1-4A24-B6E2-913C2D714B28}" type="slidenum">
              <a:rPr lang="ru-RU" smtClean="0"/>
              <a:t>‹#›</a:t>
            </a:fld>
            <a:endParaRPr lang="ru-RU"/>
          </a:p>
        </p:txBody>
      </p:sp>
    </p:spTree>
    <p:extLst>
      <p:ext uri="{BB962C8B-B14F-4D97-AF65-F5344CB8AC3E}">
        <p14:creationId xmlns:p14="http://schemas.microsoft.com/office/powerpoint/2010/main" val="4747672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8900D12-B279-4250-B789-464693099DAF}" type="datetime1">
              <a:rPr lang="ru-RU" smtClean="0"/>
              <a:t>14.04.2022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3571872-05C1-4A24-B6E2-913C2D714B28}" type="slidenum">
              <a:rPr lang="ru-RU" smtClean="0"/>
              <a:t>‹#›</a:t>
            </a:fld>
            <a:endParaRPr lang="ru-RU"/>
          </a:p>
        </p:txBody>
      </p:sp>
    </p:spTree>
    <p:extLst>
      <p:ext uri="{BB962C8B-B14F-4D97-AF65-F5344CB8AC3E}">
        <p14:creationId xmlns:p14="http://schemas.microsoft.com/office/powerpoint/2010/main" val="4957897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810C24F7-8BBD-4582-8336-3B58F5A17C00}" type="datetime1">
              <a:rPr lang="ru-RU" smtClean="0"/>
              <a:t>14.04.2022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3571872-05C1-4A24-B6E2-913C2D714B28}" type="slidenum">
              <a:rPr lang="ru-RU" smtClean="0"/>
              <a:t>‹#›</a:t>
            </a:fld>
            <a:endParaRPr lang="ru-RU"/>
          </a:p>
        </p:txBody>
      </p:sp>
    </p:spTree>
    <p:extLst>
      <p:ext uri="{BB962C8B-B14F-4D97-AF65-F5344CB8AC3E}">
        <p14:creationId xmlns:p14="http://schemas.microsoft.com/office/powerpoint/2010/main" val="26271405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AB30D7B9-9D31-42BB-8FC3-DF638EAA4A93}" type="datetime1">
              <a:rPr lang="ru-RU" smtClean="0"/>
              <a:t>14.04.2022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3571872-05C1-4A24-B6E2-913C2D714B28}" type="slidenum">
              <a:rPr lang="ru-RU" smtClean="0"/>
              <a:t>‹#›</a:t>
            </a:fld>
            <a:endParaRPr lang="ru-RU"/>
          </a:p>
        </p:txBody>
      </p:sp>
    </p:spTree>
    <p:extLst>
      <p:ext uri="{BB962C8B-B14F-4D97-AF65-F5344CB8AC3E}">
        <p14:creationId xmlns:p14="http://schemas.microsoft.com/office/powerpoint/2010/main" val="31876489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71CD3887-0546-4F56-B7D1-CF0DFAB81171}" type="datetime1">
              <a:rPr lang="ru-RU" smtClean="0"/>
              <a:t>14.04.2022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13571872-05C1-4A24-B6E2-913C2D714B28}" type="slidenum">
              <a:rPr lang="ru-RU" smtClean="0"/>
              <a:t>‹#›</a:t>
            </a:fld>
            <a:endParaRPr lang="ru-RU"/>
          </a:p>
        </p:txBody>
      </p:sp>
    </p:spTree>
    <p:extLst>
      <p:ext uri="{BB962C8B-B14F-4D97-AF65-F5344CB8AC3E}">
        <p14:creationId xmlns:p14="http://schemas.microsoft.com/office/powerpoint/2010/main" val="165229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A80FCBD-6E8B-4DC3-9875-D0F9D7BEA388}" type="datetime1">
              <a:rPr lang="ru-RU" smtClean="0"/>
              <a:t>14.04.2022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13571872-05C1-4A24-B6E2-913C2D714B28}" type="slidenum">
              <a:rPr lang="ru-RU" smtClean="0"/>
              <a:t>‹#›</a:t>
            </a:fld>
            <a:endParaRPr lang="ru-RU"/>
          </a:p>
        </p:txBody>
      </p:sp>
    </p:spTree>
    <p:extLst>
      <p:ext uri="{BB962C8B-B14F-4D97-AF65-F5344CB8AC3E}">
        <p14:creationId xmlns:p14="http://schemas.microsoft.com/office/powerpoint/2010/main" val="32714176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36E1489-7722-4F57-96CE-0F39E47CA107}" type="datetime1">
              <a:rPr lang="ru-RU" smtClean="0"/>
              <a:t>14.04.2022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13571872-05C1-4A24-B6E2-913C2D714B28}" type="slidenum">
              <a:rPr lang="ru-RU" smtClean="0"/>
              <a:t>‹#›</a:t>
            </a:fld>
            <a:endParaRPr lang="ru-RU"/>
          </a:p>
        </p:txBody>
      </p:sp>
    </p:spTree>
    <p:extLst>
      <p:ext uri="{BB962C8B-B14F-4D97-AF65-F5344CB8AC3E}">
        <p14:creationId xmlns:p14="http://schemas.microsoft.com/office/powerpoint/2010/main" val="36439656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084008E-EAC9-494F-B666-C028324019D9}" type="datetime1">
              <a:rPr lang="ru-RU" smtClean="0"/>
              <a:t>14.04.2022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3571872-05C1-4A24-B6E2-913C2D714B28}" type="slidenum">
              <a:rPr lang="ru-RU" smtClean="0"/>
              <a:t>‹#›</a:t>
            </a:fld>
            <a:endParaRPr lang="ru-RU"/>
          </a:p>
        </p:txBody>
      </p:sp>
    </p:spTree>
    <p:extLst>
      <p:ext uri="{BB962C8B-B14F-4D97-AF65-F5344CB8AC3E}">
        <p14:creationId xmlns:p14="http://schemas.microsoft.com/office/powerpoint/2010/main" val="40782883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8E009B9-BB9A-4C28-9C27-A6DD2A39C8E3}" type="datetime1">
              <a:rPr lang="ru-RU" smtClean="0"/>
              <a:t>14.04.2022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3571872-05C1-4A24-B6E2-913C2D714B28}" type="slidenum">
              <a:rPr lang="ru-RU" smtClean="0"/>
              <a:t>‹#›</a:t>
            </a:fld>
            <a:endParaRPr lang="ru-RU"/>
          </a:p>
        </p:txBody>
      </p:sp>
    </p:spTree>
    <p:extLst>
      <p:ext uri="{BB962C8B-B14F-4D97-AF65-F5344CB8AC3E}">
        <p14:creationId xmlns:p14="http://schemas.microsoft.com/office/powerpoint/2010/main" val="5857070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CDF324-BFE0-416A-B04A-AFF12C4AA1A2}" type="datetime1">
              <a:rPr lang="ru-RU" smtClean="0"/>
              <a:t>14.04.2022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571872-05C1-4A24-B6E2-913C2D714B28}" type="slidenum">
              <a:rPr lang="ru-RU" smtClean="0"/>
              <a:t>‹#›</a:t>
            </a:fld>
            <a:endParaRPr lang="ru-RU"/>
          </a:p>
        </p:txBody>
      </p:sp>
    </p:spTree>
    <p:extLst>
      <p:ext uri="{BB962C8B-B14F-4D97-AF65-F5344CB8AC3E}">
        <p14:creationId xmlns:p14="http://schemas.microsoft.com/office/powerpoint/2010/main" val="12199869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en.wikipedia.org/wiki/Russian_conquest_of_the_Caucasus" TargetMode="External"/><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3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22.gif"/><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https://en.wikipedia.org/wiki/Dmitri_Shostakovich" TargetMode="External"/><Relationship Id="rId7" Type="http://schemas.openxmlformats.org/officeDocument/2006/relationships/image" Target="../media/image26.jpeg"/><Relationship Id="rId2" Type="http://schemas.openxmlformats.org/officeDocument/2006/relationships/hyperlink" Target="https://en.wikipedia.org/wiki/Lady_Macbeth_of_the_Mtsensk_District_(novella)" TargetMode="External"/><Relationship Id="rId1" Type="http://schemas.openxmlformats.org/officeDocument/2006/relationships/slideLayout" Target="../slideLayouts/slideLayout4.xml"/><Relationship Id="rId6" Type="http://schemas.openxmlformats.org/officeDocument/2006/relationships/hyperlink" Target="https://en.wikipedia.org/wiki/The_Tale_of_Cross-eyed_Lefty_from_Tula_and_the_Steel_Flea" TargetMode="External"/><Relationship Id="rId5" Type="http://schemas.openxmlformats.org/officeDocument/2006/relationships/hyperlink" Target="https://en.wikipedia.org/wiki/The_Enchanted_Wanderer" TargetMode="External"/><Relationship Id="rId4" Type="http://schemas.openxmlformats.org/officeDocument/2006/relationships/hyperlink" Target="https://en.wikipedia.org/wiki/The_Cathedral_Folk"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hyperlink" Target="https://en.wikipedia.org/wiki/1905_Russian_Revolution#Start_of_the_revolution" TargetMode="Externa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Заголовок 4"/>
          <p:cNvSpPr>
            <a:spLocks noGrp="1"/>
          </p:cNvSpPr>
          <p:nvPr>
            <p:ph type="ctrTitle"/>
          </p:nvPr>
        </p:nvSpPr>
        <p:spPr>
          <a:xfrm>
            <a:off x="685800" y="2130425"/>
            <a:ext cx="7772400" cy="1941513"/>
          </a:xfrm>
        </p:spPr>
        <p:txBody>
          <a:bodyPr/>
          <a:lstStyle/>
          <a:p>
            <a:r>
              <a:rPr lang="en-US" sz="3600" b="1" dirty="0" smtClean="0"/>
              <a:t>Understanding Russia – History, Society, Politics</a:t>
            </a:r>
            <a:br>
              <a:rPr lang="en-US" sz="3600" b="1" dirty="0" smtClean="0"/>
            </a:br>
            <a:endParaRPr lang="ru-RU" sz="3600" dirty="0" smtClean="0"/>
          </a:p>
        </p:txBody>
      </p:sp>
      <p:sp>
        <p:nvSpPr>
          <p:cNvPr id="2051" name="Подзаголовок 5"/>
          <p:cNvSpPr>
            <a:spLocks noGrp="1"/>
          </p:cNvSpPr>
          <p:nvPr>
            <p:ph type="subTitle" idx="1"/>
          </p:nvPr>
        </p:nvSpPr>
        <p:spPr>
          <a:xfrm>
            <a:off x="1259632" y="4221088"/>
            <a:ext cx="6400800" cy="1876201"/>
          </a:xfrm>
        </p:spPr>
        <p:txBody>
          <a:bodyPr>
            <a:normAutofit/>
          </a:bodyPr>
          <a:lstStyle/>
          <a:p>
            <a:r>
              <a:rPr lang="en-US" i="1" dirty="0" err="1" smtClean="0">
                <a:solidFill>
                  <a:schemeClr val="tx1"/>
                </a:solidFill>
              </a:rPr>
              <a:t>Viacheslav</a:t>
            </a:r>
            <a:r>
              <a:rPr lang="en-US" i="1" dirty="0" smtClean="0">
                <a:solidFill>
                  <a:schemeClr val="tx1"/>
                </a:solidFill>
              </a:rPr>
              <a:t> </a:t>
            </a:r>
            <a:r>
              <a:rPr lang="en-US" i="1" dirty="0" err="1" smtClean="0">
                <a:solidFill>
                  <a:schemeClr val="tx1"/>
                </a:solidFill>
              </a:rPr>
              <a:t>Shironin</a:t>
            </a:r>
            <a:endParaRPr lang="en-US" i="1" dirty="0" smtClean="0">
              <a:solidFill>
                <a:schemeClr val="tx1"/>
              </a:solidFill>
            </a:endParaRPr>
          </a:p>
          <a:p>
            <a:r>
              <a:rPr lang="en-US" sz="2800" dirty="0" smtClean="0">
                <a:solidFill>
                  <a:schemeClr val="tx1"/>
                </a:solidFill>
              </a:rPr>
              <a:t>http://shironin.com/Finec2</a:t>
            </a:r>
            <a:r>
              <a:rPr lang="ru-RU" sz="2800" dirty="0" smtClean="0">
                <a:solidFill>
                  <a:schemeClr val="tx1"/>
                </a:solidFill>
              </a:rPr>
              <a:t>2</a:t>
            </a:r>
            <a:r>
              <a:rPr lang="en-US" dirty="0" smtClean="0">
                <a:solidFill>
                  <a:schemeClr val="tx1"/>
                </a:solidFill>
              </a:rPr>
              <a:t> </a:t>
            </a:r>
          </a:p>
          <a:p>
            <a:r>
              <a:rPr lang="en-US" sz="2800" dirty="0" smtClean="0">
                <a:solidFill>
                  <a:schemeClr val="tx1"/>
                </a:solidFill>
              </a:rPr>
              <a:t>vm@shironin.ru</a:t>
            </a:r>
            <a:endParaRPr lang="ru-RU" sz="2800" dirty="0" smtClean="0">
              <a:solidFill>
                <a:schemeClr val="tx1"/>
              </a:solidFill>
            </a:endParaRPr>
          </a:p>
        </p:txBody>
      </p:sp>
      <p:sp>
        <p:nvSpPr>
          <p:cNvPr id="2052" name="Номер слайда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19F9DED-C045-46F1-AF4A-081AD43778B3}" type="slidenum">
              <a:rPr lang="ru-RU" smtClean="0"/>
              <a:pPr eaLnBrk="1" hangingPunct="1"/>
              <a:t>1</a:t>
            </a:fld>
            <a:endParaRPr lang="ru-RU" smtClean="0"/>
          </a:p>
        </p:txBody>
      </p:sp>
    </p:spTree>
    <p:extLst>
      <p:ext uri="{BB962C8B-B14F-4D97-AF65-F5344CB8AC3E}">
        <p14:creationId xmlns:p14="http://schemas.microsoft.com/office/powerpoint/2010/main" val="17350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395536" y="2636912"/>
            <a:ext cx="8229600" cy="1143000"/>
          </a:xfrm>
        </p:spPr>
        <p:txBody>
          <a:bodyPr>
            <a:normAutofit/>
          </a:bodyPr>
          <a:lstStyle/>
          <a:p>
            <a:r>
              <a:rPr lang="en-US" sz="3600" dirty="0" smtClean="0"/>
              <a:t>II. Russian society by the XIX century</a:t>
            </a:r>
            <a:endParaRPr lang="ru-RU" sz="3600" dirty="0"/>
          </a:p>
        </p:txBody>
      </p:sp>
      <p:sp>
        <p:nvSpPr>
          <p:cNvPr id="2" name="Номер слайда 1"/>
          <p:cNvSpPr>
            <a:spLocks noGrp="1"/>
          </p:cNvSpPr>
          <p:nvPr>
            <p:ph type="sldNum" sz="quarter" idx="12"/>
          </p:nvPr>
        </p:nvSpPr>
        <p:spPr/>
        <p:txBody>
          <a:bodyPr/>
          <a:lstStyle/>
          <a:p>
            <a:fld id="{13571872-05C1-4A24-B6E2-913C2D714B28}" type="slidenum">
              <a:rPr lang="ru-RU" smtClean="0"/>
              <a:t>10</a:t>
            </a:fld>
            <a:endParaRPr lang="ru-RU"/>
          </a:p>
        </p:txBody>
      </p:sp>
    </p:spTree>
    <p:extLst>
      <p:ext uri="{BB962C8B-B14F-4D97-AF65-F5344CB8AC3E}">
        <p14:creationId xmlns:p14="http://schemas.microsoft.com/office/powerpoint/2010/main" val="9995135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z="3600" dirty="0" smtClean="0"/>
              <a:t>Russian estates of the realm</a:t>
            </a:r>
            <a:endParaRPr lang="ru-RU" sz="3600" dirty="0"/>
          </a:p>
        </p:txBody>
      </p:sp>
      <p:sp>
        <p:nvSpPr>
          <p:cNvPr id="3" name="Объект 2"/>
          <p:cNvSpPr>
            <a:spLocks noGrp="1"/>
          </p:cNvSpPr>
          <p:nvPr>
            <p:ph idx="1"/>
          </p:nvPr>
        </p:nvSpPr>
        <p:spPr/>
        <p:txBody>
          <a:bodyPr>
            <a:normAutofit fontScale="92500" lnSpcReduction="10000"/>
          </a:bodyPr>
          <a:lstStyle/>
          <a:p>
            <a:r>
              <a:rPr lang="en-US" sz="2800" dirty="0" smtClean="0"/>
              <a:t>The emperor and his family</a:t>
            </a:r>
          </a:p>
          <a:p>
            <a:r>
              <a:rPr lang="en-US" sz="2800" dirty="0" smtClean="0"/>
              <a:t>Nobility </a:t>
            </a:r>
          </a:p>
          <a:p>
            <a:r>
              <a:rPr lang="en-US" sz="2800" dirty="0" smtClean="0"/>
              <a:t>Merchants</a:t>
            </a:r>
          </a:p>
          <a:p>
            <a:r>
              <a:rPr lang="en-US" sz="2800" dirty="0" smtClean="0"/>
              <a:t>Clergy (priests and monks)</a:t>
            </a:r>
          </a:p>
          <a:p>
            <a:r>
              <a:rPr lang="en-US" sz="2800" dirty="0" smtClean="0"/>
              <a:t>Burghers (or rather city dwellers)</a:t>
            </a:r>
          </a:p>
          <a:p>
            <a:r>
              <a:rPr lang="en-US" sz="2800" dirty="0" smtClean="0"/>
              <a:t>State peasants</a:t>
            </a:r>
          </a:p>
          <a:p>
            <a:r>
              <a:rPr lang="en-US" sz="2800" dirty="0" smtClean="0"/>
              <a:t>Private-owned serfs</a:t>
            </a:r>
          </a:p>
          <a:p>
            <a:r>
              <a:rPr lang="en-US" sz="2800" dirty="0" smtClean="0"/>
              <a:t>Possession  peasants </a:t>
            </a:r>
          </a:p>
          <a:p>
            <a:r>
              <a:rPr lang="en-US" sz="2800" dirty="0" smtClean="0"/>
              <a:t>Soldiers </a:t>
            </a:r>
          </a:p>
          <a:p>
            <a:r>
              <a:rPr lang="en-US" sz="2800" dirty="0" smtClean="0"/>
              <a:t>Aliens (Muslim,  Jewish, etc.) </a:t>
            </a:r>
          </a:p>
          <a:p>
            <a:endParaRPr lang="en-US" dirty="0" smtClean="0"/>
          </a:p>
          <a:p>
            <a:pPr marL="0" indent="0">
              <a:buNone/>
            </a:pPr>
            <a:endParaRPr lang="ru-RU" dirty="0"/>
          </a:p>
        </p:txBody>
      </p:sp>
      <p:sp>
        <p:nvSpPr>
          <p:cNvPr id="4" name="Номер слайда 3"/>
          <p:cNvSpPr>
            <a:spLocks noGrp="1"/>
          </p:cNvSpPr>
          <p:nvPr>
            <p:ph type="sldNum" sz="quarter" idx="12"/>
          </p:nvPr>
        </p:nvSpPr>
        <p:spPr/>
        <p:txBody>
          <a:bodyPr/>
          <a:lstStyle/>
          <a:p>
            <a:fld id="{13571872-05C1-4A24-B6E2-913C2D714B28}" type="slidenum">
              <a:rPr lang="ru-RU" smtClean="0"/>
              <a:t>11</a:t>
            </a:fld>
            <a:endParaRPr lang="ru-RU"/>
          </a:p>
        </p:txBody>
      </p:sp>
    </p:spTree>
    <p:extLst>
      <p:ext uri="{BB962C8B-B14F-4D97-AF65-F5344CB8AC3E}">
        <p14:creationId xmlns:p14="http://schemas.microsoft.com/office/powerpoint/2010/main" val="18289544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Заголовок 5"/>
          <p:cNvSpPr>
            <a:spLocks noGrp="1"/>
          </p:cNvSpPr>
          <p:nvPr>
            <p:ph type="title"/>
          </p:nvPr>
        </p:nvSpPr>
        <p:spPr>
          <a:xfrm>
            <a:off x="428625" y="214313"/>
            <a:ext cx="8229600" cy="1143000"/>
          </a:xfrm>
        </p:spPr>
        <p:txBody>
          <a:bodyPr/>
          <a:lstStyle/>
          <a:p>
            <a:r>
              <a:rPr lang="en-US" sz="3600" smtClean="0"/>
              <a:t>Urbanization in Russia, 1700-2000</a:t>
            </a:r>
            <a:endParaRPr lang="ru-RU" sz="3600" smtClean="0"/>
          </a:p>
        </p:txBody>
      </p:sp>
      <p:sp>
        <p:nvSpPr>
          <p:cNvPr id="4099" name="Номер слайда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2B778F9-D107-4DF6-BF86-AB4FB75186E9}" type="slidenum">
              <a:rPr lang="ru-RU" smtClean="0"/>
              <a:pPr eaLnBrk="1" hangingPunct="1"/>
              <a:t>12</a:t>
            </a:fld>
            <a:endParaRPr lang="ru-RU" smtClean="0"/>
          </a:p>
        </p:txBody>
      </p:sp>
      <p:pic>
        <p:nvPicPr>
          <p:cNvPr id="4100"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857250" y="1214438"/>
            <a:ext cx="7448550" cy="5284787"/>
          </a:xfrm>
          <a:noFill/>
        </p:spPr>
      </p:pic>
    </p:spTree>
    <p:extLst>
      <p:ext uri="{BB962C8B-B14F-4D97-AF65-F5344CB8AC3E}">
        <p14:creationId xmlns:p14="http://schemas.microsoft.com/office/powerpoint/2010/main" val="41102948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3600" dirty="0" smtClean="0"/>
              <a:t>Socio-economic paradigms</a:t>
            </a:r>
            <a:endParaRPr lang="ru-RU" sz="3600" dirty="0"/>
          </a:p>
        </p:txBody>
      </p:sp>
      <p:sp>
        <p:nvSpPr>
          <p:cNvPr id="3" name="Объект 2"/>
          <p:cNvSpPr>
            <a:spLocks noGrp="1"/>
          </p:cNvSpPr>
          <p:nvPr>
            <p:ph idx="1"/>
          </p:nvPr>
        </p:nvSpPr>
        <p:spPr>
          <a:xfrm>
            <a:off x="539552" y="1916832"/>
            <a:ext cx="8229600" cy="2548880"/>
          </a:xfrm>
        </p:spPr>
        <p:txBody>
          <a:bodyPr>
            <a:normAutofit lnSpcReduction="10000"/>
          </a:bodyPr>
          <a:lstStyle/>
          <a:p>
            <a:r>
              <a:rPr lang="en-US" sz="2800" dirty="0" smtClean="0"/>
              <a:t>Open-field agriculture and</a:t>
            </a:r>
            <a:r>
              <a:rPr lang="en-US" sz="2800" i="1" dirty="0" smtClean="0"/>
              <a:t> </a:t>
            </a:r>
            <a:r>
              <a:rPr lang="en-US" sz="2800" i="1" dirty="0" err="1"/>
              <a:t>o</a:t>
            </a:r>
            <a:r>
              <a:rPr lang="en-US" sz="2800" i="1" dirty="0" err="1" smtClean="0"/>
              <a:t>bshchina</a:t>
            </a:r>
            <a:endParaRPr lang="en-US" sz="2800" i="1" dirty="0" smtClean="0"/>
          </a:p>
          <a:p>
            <a:r>
              <a:rPr lang="en-US" sz="2800" dirty="0"/>
              <a:t>Farming (in the South)</a:t>
            </a:r>
          </a:p>
          <a:p>
            <a:r>
              <a:rPr lang="en-US" sz="2800" dirty="0" smtClean="0"/>
              <a:t>Seasonal work, moonlighting </a:t>
            </a:r>
          </a:p>
          <a:p>
            <a:r>
              <a:rPr lang="en-US" sz="2800" dirty="0" smtClean="0"/>
              <a:t>Domestic industry, cottage industry </a:t>
            </a:r>
          </a:p>
          <a:p>
            <a:r>
              <a:rPr lang="en-US" sz="2800" dirty="0" smtClean="0"/>
              <a:t>Factory</a:t>
            </a:r>
          </a:p>
          <a:p>
            <a:endParaRPr lang="ru-RU" i="1" dirty="0"/>
          </a:p>
        </p:txBody>
      </p:sp>
      <p:sp>
        <p:nvSpPr>
          <p:cNvPr id="4" name="Номер слайда 3"/>
          <p:cNvSpPr>
            <a:spLocks noGrp="1"/>
          </p:cNvSpPr>
          <p:nvPr>
            <p:ph type="sldNum" sz="quarter" idx="12"/>
          </p:nvPr>
        </p:nvSpPr>
        <p:spPr/>
        <p:txBody>
          <a:bodyPr/>
          <a:lstStyle/>
          <a:p>
            <a:fld id="{13571872-05C1-4A24-B6E2-913C2D714B28}" type="slidenum">
              <a:rPr lang="ru-RU" smtClean="0"/>
              <a:t>13</a:t>
            </a:fld>
            <a:endParaRPr lang="ru-RU"/>
          </a:p>
        </p:txBody>
      </p:sp>
    </p:spTree>
    <p:extLst>
      <p:ext uri="{BB962C8B-B14F-4D97-AF65-F5344CB8AC3E}">
        <p14:creationId xmlns:p14="http://schemas.microsoft.com/office/powerpoint/2010/main" val="21038937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3600" dirty="0" smtClean="0"/>
              <a:t>Open-field system</a:t>
            </a:r>
            <a:endParaRPr lang="ru-RU" sz="3600" dirty="0"/>
          </a:p>
        </p:txBody>
      </p:sp>
      <p:sp>
        <p:nvSpPr>
          <p:cNvPr id="3" name="Объект 2"/>
          <p:cNvSpPr>
            <a:spLocks noGrp="1"/>
          </p:cNvSpPr>
          <p:nvPr>
            <p:ph idx="1"/>
          </p:nvPr>
        </p:nvSpPr>
        <p:spPr/>
        <p:txBody>
          <a:bodyPr>
            <a:normAutofit fontScale="85000" lnSpcReduction="20000"/>
          </a:bodyPr>
          <a:lstStyle/>
          <a:p>
            <a:pPr marL="0" indent="0">
              <a:buNone/>
            </a:pPr>
            <a:r>
              <a:rPr lang="en-US" dirty="0"/>
              <a:t>Under the open-field system, each manor or village had two or three large fields, usually several hundred acres each, which were divided into many narrow strips of land. The strips or selions were cultivated by individuals or peasant families, often called tenants or serfs. The holdings of a manor also included woodland and pasture areas for common usage and fields belonging to the lord of the manor and the religious </a:t>
            </a:r>
            <a:r>
              <a:rPr lang="en-US" dirty="0" smtClean="0"/>
              <a:t>authorities &lt;…&gt;. </a:t>
            </a:r>
            <a:r>
              <a:rPr lang="en-US" dirty="0"/>
              <a:t>The farmers customarily lived in individual houses in a nucleated village with a much larger manor house and church nearby. The open-field system necessitated co-operation among the inhabitants of the manor</a:t>
            </a:r>
            <a:r>
              <a:rPr lang="en-US" dirty="0" smtClean="0"/>
              <a:t>. (WP)</a:t>
            </a:r>
            <a:endParaRPr lang="ru-RU" dirty="0"/>
          </a:p>
        </p:txBody>
      </p:sp>
      <p:sp>
        <p:nvSpPr>
          <p:cNvPr id="4" name="Номер слайда 3"/>
          <p:cNvSpPr>
            <a:spLocks noGrp="1"/>
          </p:cNvSpPr>
          <p:nvPr>
            <p:ph type="sldNum" sz="quarter" idx="12"/>
          </p:nvPr>
        </p:nvSpPr>
        <p:spPr/>
        <p:txBody>
          <a:bodyPr/>
          <a:lstStyle/>
          <a:p>
            <a:fld id="{13571872-05C1-4A24-B6E2-913C2D714B28}" type="slidenum">
              <a:rPr lang="ru-RU" smtClean="0"/>
              <a:t>14</a:t>
            </a:fld>
            <a:endParaRPr lang="ru-RU"/>
          </a:p>
        </p:txBody>
      </p:sp>
    </p:spTree>
    <p:extLst>
      <p:ext uri="{BB962C8B-B14F-4D97-AF65-F5344CB8AC3E}">
        <p14:creationId xmlns:p14="http://schemas.microsoft.com/office/powerpoint/2010/main" val="10203731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3600" dirty="0" smtClean="0"/>
              <a:t>Seasonal workers</a:t>
            </a:r>
            <a:endParaRPr lang="ru-RU" sz="3600" dirty="0"/>
          </a:p>
        </p:txBody>
      </p:sp>
      <p:sp>
        <p:nvSpPr>
          <p:cNvPr id="5" name="Объект 4"/>
          <p:cNvSpPr>
            <a:spLocks noGrp="1"/>
          </p:cNvSpPr>
          <p:nvPr>
            <p:ph sz="half" idx="2"/>
          </p:nvPr>
        </p:nvSpPr>
        <p:spPr/>
        <p:txBody>
          <a:bodyPr>
            <a:normAutofit fontScale="92500" lnSpcReduction="10000"/>
          </a:bodyPr>
          <a:lstStyle/>
          <a:p>
            <a:pPr marL="0" indent="0">
              <a:buNone/>
            </a:pPr>
            <a:r>
              <a:rPr lang="en-US" dirty="0"/>
              <a:t>In the Russian Empire, </a:t>
            </a:r>
            <a:r>
              <a:rPr lang="en-US" dirty="0" smtClean="0"/>
              <a:t>seasonal working </a:t>
            </a:r>
            <a:r>
              <a:rPr lang="en-US" i="1" dirty="0" smtClean="0"/>
              <a:t>(</a:t>
            </a:r>
            <a:r>
              <a:rPr lang="en-US" i="1" dirty="0" err="1" smtClean="0"/>
              <a:t>otkhodnichestvo</a:t>
            </a:r>
            <a:r>
              <a:rPr lang="en-US" i="1" dirty="0" smtClean="0"/>
              <a:t>)</a:t>
            </a:r>
            <a:r>
              <a:rPr lang="en-US" dirty="0" smtClean="0"/>
              <a:t> was </a:t>
            </a:r>
            <a:r>
              <a:rPr lang="en-US" dirty="0"/>
              <a:t>one of the significant sources of income for the peasant population. Closely associated with internal migration, </a:t>
            </a:r>
            <a:r>
              <a:rPr lang="en-US" dirty="0" smtClean="0"/>
              <a:t>seasonal work has </a:t>
            </a:r>
            <a:r>
              <a:rPr lang="en-US" dirty="0"/>
              <a:t>also seen a resurgence in post-Soviet </a:t>
            </a:r>
            <a:r>
              <a:rPr lang="en-US" dirty="0" smtClean="0"/>
              <a:t>Russia, </a:t>
            </a:r>
            <a:r>
              <a:rPr lang="en-US" dirty="0"/>
              <a:t>where it is often known as a </a:t>
            </a:r>
            <a:r>
              <a:rPr lang="en-US" dirty="0" smtClean="0"/>
              <a:t>‘shift method’ </a:t>
            </a:r>
            <a:r>
              <a:rPr lang="en-US" dirty="0"/>
              <a:t>of employment.</a:t>
            </a:r>
            <a:endParaRPr lang="ru-RU" dirty="0"/>
          </a:p>
        </p:txBody>
      </p:sp>
      <p:pic>
        <p:nvPicPr>
          <p:cNvPr id="1026"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755576" y="2060848"/>
            <a:ext cx="3260173" cy="36676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Номер слайда 2"/>
          <p:cNvSpPr>
            <a:spLocks noGrp="1"/>
          </p:cNvSpPr>
          <p:nvPr>
            <p:ph type="sldNum" sz="quarter" idx="12"/>
          </p:nvPr>
        </p:nvSpPr>
        <p:spPr/>
        <p:txBody>
          <a:bodyPr/>
          <a:lstStyle/>
          <a:p>
            <a:fld id="{13571872-05C1-4A24-B6E2-913C2D714B28}" type="slidenum">
              <a:rPr lang="ru-RU" smtClean="0"/>
              <a:t>15</a:t>
            </a:fld>
            <a:endParaRPr lang="ru-RU"/>
          </a:p>
        </p:txBody>
      </p:sp>
    </p:spTree>
    <p:extLst>
      <p:ext uri="{BB962C8B-B14F-4D97-AF65-F5344CB8AC3E}">
        <p14:creationId xmlns:p14="http://schemas.microsoft.com/office/powerpoint/2010/main" val="6396555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r>
              <a:rPr lang="en-US" sz="3600" dirty="0" smtClean="0"/>
              <a:t>Craft industry</a:t>
            </a:r>
            <a:endParaRPr lang="ru-RU" sz="3600" dirty="0"/>
          </a:p>
        </p:txBody>
      </p:sp>
      <p:sp>
        <p:nvSpPr>
          <p:cNvPr id="6" name="Объект 5"/>
          <p:cNvSpPr>
            <a:spLocks noGrp="1"/>
          </p:cNvSpPr>
          <p:nvPr>
            <p:ph sz="half" idx="1"/>
          </p:nvPr>
        </p:nvSpPr>
        <p:spPr/>
        <p:txBody>
          <a:bodyPr>
            <a:normAutofit/>
          </a:bodyPr>
          <a:lstStyle/>
          <a:p>
            <a:pPr marL="0" indent="0">
              <a:buNone/>
            </a:pPr>
            <a:r>
              <a:rPr lang="en-US" dirty="0"/>
              <a:t>Scattered manufactory is a method of organizing production when the manufacturer, the owner of capital (merchant-entrepreneur), distributes raw materials for sequential processing to small village craftsmen (homeworkers).</a:t>
            </a:r>
            <a:endParaRPr lang="ru-RU" dirty="0"/>
          </a:p>
        </p:txBody>
      </p:sp>
      <p:sp>
        <p:nvSpPr>
          <p:cNvPr id="7" name="Объект 6"/>
          <p:cNvSpPr>
            <a:spLocks noGrp="1"/>
          </p:cNvSpPr>
          <p:nvPr>
            <p:ph sz="half" idx="2"/>
          </p:nvPr>
        </p:nvSpPr>
        <p:spPr/>
        <p:txBody>
          <a:bodyPr>
            <a:normAutofit/>
          </a:bodyPr>
          <a:lstStyle/>
          <a:p>
            <a:pPr marL="0" indent="0" algn="ctr">
              <a:buNone/>
            </a:pPr>
            <a:r>
              <a:rPr lang="ru-RU" dirty="0" smtClean="0"/>
              <a:t>С</a:t>
            </a:r>
            <a:r>
              <a:rPr lang="en-US" dirty="0" err="1" smtClean="0"/>
              <a:t>hintz</a:t>
            </a:r>
            <a:r>
              <a:rPr lang="en-US" dirty="0" smtClean="0"/>
              <a:t> stuffing</a:t>
            </a:r>
            <a:endParaRPr lang="ru-RU" dirty="0" smtClean="0"/>
          </a:p>
          <a:p>
            <a:pPr marL="0" indent="0" algn="ctr">
              <a:buNone/>
            </a:pPr>
            <a:endParaRPr lang="ru-RU" dirty="0"/>
          </a:p>
          <a:p>
            <a:pPr marL="0" indent="0" algn="ctr">
              <a:buNone/>
            </a:pPr>
            <a:endParaRPr lang="ru-RU" dirty="0"/>
          </a:p>
        </p:txBody>
      </p:sp>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8064" y="2420888"/>
            <a:ext cx="3600400" cy="2696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Номер слайда 1"/>
          <p:cNvSpPr>
            <a:spLocks noGrp="1"/>
          </p:cNvSpPr>
          <p:nvPr>
            <p:ph type="sldNum" sz="quarter" idx="12"/>
          </p:nvPr>
        </p:nvSpPr>
        <p:spPr/>
        <p:txBody>
          <a:bodyPr/>
          <a:lstStyle/>
          <a:p>
            <a:fld id="{13571872-05C1-4A24-B6E2-913C2D714B28}" type="slidenum">
              <a:rPr lang="ru-RU" smtClean="0"/>
              <a:t>16</a:t>
            </a:fld>
            <a:endParaRPr lang="ru-RU"/>
          </a:p>
        </p:txBody>
      </p:sp>
    </p:spTree>
    <p:extLst>
      <p:ext uri="{BB962C8B-B14F-4D97-AF65-F5344CB8AC3E}">
        <p14:creationId xmlns:p14="http://schemas.microsoft.com/office/powerpoint/2010/main" val="23805356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3600" dirty="0" smtClean="0"/>
              <a:t>Russian paper manufactory, XVIII century</a:t>
            </a:r>
            <a:endParaRPr lang="ru-RU" sz="3600"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70227" y="1701952"/>
            <a:ext cx="6257048" cy="42119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Номер слайда 2"/>
          <p:cNvSpPr>
            <a:spLocks noGrp="1"/>
          </p:cNvSpPr>
          <p:nvPr>
            <p:ph type="sldNum" sz="quarter" idx="12"/>
          </p:nvPr>
        </p:nvSpPr>
        <p:spPr/>
        <p:txBody>
          <a:bodyPr/>
          <a:lstStyle/>
          <a:p>
            <a:fld id="{13571872-05C1-4A24-B6E2-913C2D714B28}" type="slidenum">
              <a:rPr lang="ru-RU" smtClean="0"/>
              <a:t>17</a:t>
            </a:fld>
            <a:endParaRPr lang="ru-RU"/>
          </a:p>
        </p:txBody>
      </p:sp>
    </p:spTree>
    <p:extLst>
      <p:ext uri="{BB962C8B-B14F-4D97-AF65-F5344CB8AC3E}">
        <p14:creationId xmlns:p14="http://schemas.microsoft.com/office/powerpoint/2010/main" val="617811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Russian factory</a:t>
            </a:r>
            <a:endParaRPr lang="ru-RU" dirty="0"/>
          </a:p>
        </p:txBody>
      </p:sp>
      <p:sp>
        <p:nvSpPr>
          <p:cNvPr id="4" name="Объект 3"/>
          <p:cNvSpPr>
            <a:spLocks noGrp="1"/>
          </p:cNvSpPr>
          <p:nvPr>
            <p:ph sz="half" idx="1"/>
          </p:nvPr>
        </p:nvSpPr>
        <p:spPr>
          <a:xfrm>
            <a:off x="-252536" y="2060848"/>
            <a:ext cx="3635896" cy="3888432"/>
          </a:xfrm>
        </p:spPr>
        <p:txBody>
          <a:bodyPr/>
          <a:lstStyle/>
          <a:p>
            <a:pPr marL="0" indent="0" algn="ctr">
              <a:buNone/>
            </a:pPr>
            <a:r>
              <a:rPr lang="en-US" sz="2000" dirty="0" smtClean="0"/>
              <a:t>Mikhail </a:t>
            </a:r>
            <a:r>
              <a:rPr lang="en-US" sz="2000" dirty="0" err="1" smtClean="0"/>
              <a:t>Tugan-Baranovsky</a:t>
            </a:r>
            <a:endParaRPr lang="en-US" sz="2000" dirty="0" smtClean="0"/>
          </a:p>
          <a:p>
            <a:pPr marL="0" indent="0">
              <a:buNone/>
            </a:pPr>
            <a:endParaRPr lang="ru-RU"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2636912"/>
            <a:ext cx="1859657" cy="25133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3491880" y="1988840"/>
            <a:ext cx="5419004" cy="3515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Номер слайда 2"/>
          <p:cNvSpPr>
            <a:spLocks noGrp="1"/>
          </p:cNvSpPr>
          <p:nvPr>
            <p:ph type="sldNum" sz="quarter" idx="12"/>
          </p:nvPr>
        </p:nvSpPr>
        <p:spPr/>
        <p:txBody>
          <a:bodyPr/>
          <a:lstStyle/>
          <a:p>
            <a:fld id="{13571872-05C1-4A24-B6E2-913C2D714B28}" type="slidenum">
              <a:rPr lang="ru-RU" smtClean="0"/>
              <a:t>18</a:t>
            </a:fld>
            <a:endParaRPr lang="ru-RU"/>
          </a:p>
        </p:txBody>
      </p:sp>
    </p:spTree>
    <p:extLst>
      <p:ext uri="{BB962C8B-B14F-4D97-AF65-F5344CB8AC3E}">
        <p14:creationId xmlns:p14="http://schemas.microsoft.com/office/powerpoint/2010/main" val="29624620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539552" y="2852936"/>
            <a:ext cx="8229600" cy="1143000"/>
          </a:xfrm>
        </p:spPr>
        <p:txBody>
          <a:bodyPr/>
          <a:lstStyle/>
          <a:p>
            <a:r>
              <a:rPr lang="en-US" sz="3600" dirty="0" smtClean="0"/>
              <a:t>III. Alexander I</a:t>
            </a:r>
            <a:endParaRPr lang="ru-RU" sz="3600" dirty="0"/>
          </a:p>
        </p:txBody>
      </p:sp>
      <p:sp>
        <p:nvSpPr>
          <p:cNvPr id="2" name="Номер слайда 1"/>
          <p:cNvSpPr>
            <a:spLocks noGrp="1"/>
          </p:cNvSpPr>
          <p:nvPr>
            <p:ph type="sldNum" sz="quarter" idx="12"/>
          </p:nvPr>
        </p:nvSpPr>
        <p:spPr/>
        <p:txBody>
          <a:bodyPr/>
          <a:lstStyle/>
          <a:p>
            <a:fld id="{13571872-05C1-4A24-B6E2-913C2D714B28}" type="slidenum">
              <a:rPr lang="ru-RU" smtClean="0"/>
              <a:t>19</a:t>
            </a:fld>
            <a:endParaRPr lang="ru-RU"/>
          </a:p>
        </p:txBody>
      </p:sp>
    </p:spTree>
    <p:extLst>
      <p:ext uri="{BB962C8B-B14F-4D97-AF65-F5344CB8AC3E}">
        <p14:creationId xmlns:p14="http://schemas.microsoft.com/office/powerpoint/2010/main" val="24785753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2636912"/>
            <a:ext cx="8229600" cy="1143000"/>
          </a:xfrm>
        </p:spPr>
        <p:txBody>
          <a:bodyPr>
            <a:normAutofit fontScale="90000"/>
          </a:bodyPr>
          <a:lstStyle/>
          <a:p>
            <a:r>
              <a:rPr lang="en-US" dirty="0" smtClean="0"/>
              <a:t>Russian History: ‘the long XIX century’</a:t>
            </a:r>
            <a:endParaRPr lang="ru-RU" dirty="0"/>
          </a:p>
        </p:txBody>
      </p:sp>
      <p:sp>
        <p:nvSpPr>
          <p:cNvPr id="4" name="Номер слайда 3"/>
          <p:cNvSpPr>
            <a:spLocks noGrp="1"/>
          </p:cNvSpPr>
          <p:nvPr>
            <p:ph type="sldNum" sz="quarter" idx="12"/>
          </p:nvPr>
        </p:nvSpPr>
        <p:spPr/>
        <p:txBody>
          <a:bodyPr/>
          <a:lstStyle/>
          <a:p>
            <a:fld id="{13571872-05C1-4A24-B6E2-913C2D714B28}" type="slidenum">
              <a:rPr lang="ru-RU" smtClean="0"/>
              <a:t>2</a:t>
            </a:fld>
            <a:endParaRPr lang="ru-RU"/>
          </a:p>
        </p:txBody>
      </p:sp>
    </p:spTree>
    <p:extLst>
      <p:ext uri="{BB962C8B-B14F-4D97-AF65-F5344CB8AC3E}">
        <p14:creationId xmlns:p14="http://schemas.microsoft.com/office/powerpoint/2010/main" val="39166638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z="3600" dirty="0" smtClean="0"/>
              <a:t>Alexander I (1801-1825)</a:t>
            </a:r>
            <a:endParaRPr lang="ru-RU" sz="3600" dirty="0"/>
          </a:p>
        </p:txBody>
      </p:sp>
      <p:sp>
        <p:nvSpPr>
          <p:cNvPr id="4" name="Объект 3"/>
          <p:cNvSpPr>
            <a:spLocks noGrp="1"/>
          </p:cNvSpPr>
          <p:nvPr>
            <p:ph sz="half" idx="2"/>
          </p:nvPr>
        </p:nvSpPr>
        <p:spPr>
          <a:xfrm>
            <a:off x="3635896" y="1340768"/>
            <a:ext cx="5328592" cy="5256584"/>
          </a:xfrm>
        </p:spPr>
        <p:txBody>
          <a:bodyPr>
            <a:noAutofit/>
          </a:bodyPr>
          <a:lstStyle/>
          <a:p>
            <a:r>
              <a:rPr lang="en-US" sz="2200" dirty="0"/>
              <a:t> </a:t>
            </a:r>
            <a:r>
              <a:rPr lang="en-US" sz="2000" dirty="0"/>
              <a:t>In the first years of his reign, he initiated some minor social reforms and (in 1803–04) major liberal educational reforms, such as building more universities</a:t>
            </a:r>
            <a:r>
              <a:rPr lang="en-US" sz="2000" dirty="0" smtClean="0"/>
              <a:t>.</a:t>
            </a:r>
          </a:p>
          <a:p>
            <a:r>
              <a:rPr lang="en-US" sz="2000" dirty="0"/>
              <a:t>In foreign policy, he changed Russia's position towards France four times between 1804 and 1812 among neutrality, opposition, and alliance</a:t>
            </a:r>
            <a:r>
              <a:rPr lang="en-US" sz="2000" dirty="0" smtClean="0"/>
              <a:t>.</a:t>
            </a:r>
          </a:p>
          <a:p>
            <a:r>
              <a:rPr lang="en-US" sz="2000" dirty="0"/>
              <a:t> Alexander's greatest triumph came in 1812 when Napoleon's invasion of Russia proved to be a catastrophic disaster for the French. As part of the winning coalition against Napoleon, he gained territory in Finland and Poland. He formed the Holy Alliance to suppress revolutionary movements in </a:t>
            </a:r>
            <a:r>
              <a:rPr lang="en-US" sz="2000" dirty="0" smtClean="0"/>
              <a:t>Europe. (WP)</a:t>
            </a:r>
            <a:endParaRPr lang="ru-RU" sz="2000" dirty="0"/>
          </a:p>
        </p:txBody>
      </p:sp>
      <p:pic>
        <p:nvPicPr>
          <p:cNvPr id="5"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539552" y="2132856"/>
            <a:ext cx="2664296" cy="2823176"/>
          </a:xfrm>
          <a:noFill/>
        </p:spPr>
      </p:pic>
      <p:sp>
        <p:nvSpPr>
          <p:cNvPr id="3" name="Номер слайда 2"/>
          <p:cNvSpPr>
            <a:spLocks noGrp="1"/>
          </p:cNvSpPr>
          <p:nvPr>
            <p:ph type="sldNum" sz="quarter" idx="12"/>
          </p:nvPr>
        </p:nvSpPr>
        <p:spPr/>
        <p:txBody>
          <a:bodyPr/>
          <a:lstStyle/>
          <a:p>
            <a:fld id="{13571872-05C1-4A24-B6E2-913C2D714B28}" type="slidenum">
              <a:rPr lang="ru-RU" smtClean="0"/>
              <a:t>20</a:t>
            </a:fld>
            <a:endParaRPr lang="ru-RU"/>
          </a:p>
        </p:txBody>
      </p:sp>
    </p:spTree>
    <p:extLst>
      <p:ext uri="{BB962C8B-B14F-4D97-AF65-F5344CB8AC3E}">
        <p14:creationId xmlns:p14="http://schemas.microsoft.com/office/powerpoint/2010/main" val="24710798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r>
              <a:rPr lang="en-US" sz="3600" dirty="0" smtClean="0"/>
              <a:t>The war of 1812</a:t>
            </a:r>
            <a:endParaRPr lang="ru-RU" sz="3600" dirty="0"/>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03648" y="1988840"/>
            <a:ext cx="6562845" cy="39016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Номер слайда 1"/>
          <p:cNvSpPr>
            <a:spLocks noGrp="1"/>
          </p:cNvSpPr>
          <p:nvPr>
            <p:ph type="sldNum" sz="quarter" idx="12"/>
          </p:nvPr>
        </p:nvSpPr>
        <p:spPr/>
        <p:txBody>
          <a:bodyPr/>
          <a:lstStyle/>
          <a:p>
            <a:fld id="{13571872-05C1-4A24-B6E2-913C2D714B28}" type="slidenum">
              <a:rPr lang="ru-RU" smtClean="0"/>
              <a:t>21</a:t>
            </a:fld>
            <a:endParaRPr lang="ru-RU"/>
          </a:p>
        </p:txBody>
      </p:sp>
    </p:spTree>
    <p:extLst>
      <p:ext uri="{BB962C8B-B14F-4D97-AF65-F5344CB8AC3E}">
        <p14:creationId xmlns:p14="http://schemas.microsoft.com/office/powerpoint/2010/main" val="38970176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noAutofit/>
          </a:bodyPr>
          <a:lstStyle/>
          <a:p>
            <a:r>
              <a:rPr lang="en-US" sz="3600" dirty="0" smtClean="0"/>
              <a:t>Partially autonomous national regions</a:t>
            </a:r>
            <a:br>
              <a:rPr lang="en-US" sz="3600" dirty="0" smtClean="0"/>
            </a:br>
            <a:r>
              <a:rPr lang="en-US" sz="3600" dirty="0" smtClean="0"/>
              <a:t>in Russian Empire</a:t>
            </a:r>
            <a:endParaRPr lang="ru-RU" sz="3600" dirty="0"/>
          </a:p>
        </p:txBody>
      </p:sp>
      <p:sp>
        <p:nvSpPr>
          <p:cNvPr id="6" name="Объект 5"/>
          <p:cNvSpPr>
            <a:spLocks noGrp="1"/>
          </p:cNvSpPr>
          <p:nvPr>
            <p:ph idx="1"/>
          </p:nvPr>
        </p:nvSpPr>
        <p:spPr/>
        <p:txBody>
          <a:bodyPr>
            <a:normAutofit/>
          </a:bodyPr>
          <a:lstStyle/>
          <a:p>
            <a:r>
              <a:rPr lang="en-US" sz="2400" dirty="0" smtClean="0"/>
              <a:t>Autonomy of </a:t>
            </a:r>
            <a:r>
              <a:rPr lang="en-US" sz="2400" dirty="0"/>
              <a:t>The Grand Duchy of Finland </a:t>
            </a:r>
            <a:r>
              <a:rPr lang="en-US" sz="2400" dirty="0" smtClean="0"/>
              <a:t>expanded </a:t>
            </a:r>
            <a:r>
              <a:rPr lang="en-US" sz="2400" dirty="0"/>
              <a:t>until the end of the 19th century. The Senate of Finland, founded in 1809, became the most important governmental organ and the precursor to the modern Government of Finland, the Supreme Court of Finland, and the Supreme Administrative Court of Finland</a:t>
            </a:r>
            <a:endParaRPr lang="ru-RU" sz="2400" dirty="0" smtClean="0"/>
          </a:p>
          <a:p>
            <a:r>
              <a:rPr lang="en-US" sz="2400" dirty="0" smtClean="0"/>
              <a:t>The Congress Kingdom of Poland was theoretically granted cons considerable political autonomy by the liberal constitution. </a:t>
            </a:r>
            <a:r>
              <a:rPr lang="en-US" sz="2400" dirty="0"/>
              <a:t>The autonomy was severely curtailed following uprisings in 1830–31 and </a:t>
            </a:r>
            <a:r>
              <a:rPr lang="en-US" sz="2400" dirty="0" smtClean="0"/>
              <a:t>1863 (WP)</a:t>
            </a:r>
            <a:endParaRPr lang="ru-RU" sz="2400" dirty="0"/>
          </a:p>
        </p:txBody>
      </p:sp>
      <p:sp>
        <p:nvSpPr>
          <p:cNvPr id="2" name="Номер слайда 1"/>
          <p:cNvSpPr>
            <a:spLocks noGrp="1"/>
          </p:cNvSpPr>
          <p:nvPr>
            <p:ph type="sldNum" sz="quarter" idx="12"/>
          </p:nvPr>
        </p:nvSpPr>
        <p:spPr/>
        <p:txBody>
          <a:bodyPr/>
          <a:lstStyle/>
          <a:p>
            <a:fld id="{13571872-05C1-4A24-B6E2-913C2D714B28}" type="slidenum">
              <a:rPr lang="ru-RU" smtClean="0"/>
              <a:t>22</a:t>
            </a:fld>
            <a:endParaRPr lang="ru-RU"/>
          </a:p>
        </p:txBody>
      </p:sp>
    </p:spTree>
    <p:extLst>
      <p:ext uri="{BB962C8B-B14F-4D97-AF65-F5344CB8AC3E}">
        <p14:creationId xmlns:p14="http://schemas.microsoft.com/office/powerpoint/2010/main" val="31232794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rmAutofit/>
          </a:bodyPr>
          <a:lstStyle/>
          <a:p>
            <a:r>
              <a:rPr lang="en-US" sz="3600" dirty="0"/>
              <a:t>Pale of </a:t>
            </a:r>
            <a:r>
              <a:rPr lang="en-US" sz="3600" dirty="0" smtClean="0"/>
              <a:t>Settlement</a:t>
            </a:r>
            <a:endParaRPr lang="ru-RU" sz="3600" dirty="0"/>
          </a:p>
        </p:txBody>
      </p:sp>
      <p:sp>
        <p:nvSpPr>
          <p:cNvPr id="5" name="Объект 4"/>
          <p:cNvSpPr>
            <a:spLocks noGrp="1"/>
          </p:cNvSpPr>
          <p:nvPr>
            <p:ph sz="half" idx="1"/>
          </p:nvPr>
        </p:nvSpPr>
        <p:spPr/>
        <p:txBody>
          <a:bodyPr>
            <a:normAutofit lnSpcReduction="10000"/>
          </a:bodyPr>
          <a:lstStyle/>
          <a:p>
            <a:pPr marL="0" indent="0">
              <a:buNone/>
            </a:pPr>
            <a:r>
              <a:rPr lang="en-US" dirty="0" smtClean="0"/>
              <a:t>- was </a:t>
            </a:r>
            <a:r>
              <a:rPr lang="en-US" dirty="0"/>
              <a:t>a western region of the Russian Empire with varying borders that existed from 1791 to 1917 in which permanent residency by Jews was allowed and beyond which Jewish residency, permanent or temporary</a:t>
            </a:r>
            <a:r>
              <a:rPr lang="en-US" dirty="0" smtClean="0"/>
              <a:t>,</a:t>
            </a:r>
            <a:r>
              <a:rPr lang="en-US" dirty="0"/>
              <a:t> was mostly forbidden</a:t>
            </a:r>
            <a:r>
              <a:rPr lang="en-US" dirty="0" smtClean="0"/>
              <a:t>.</a:t>
            </a:r>
            <a:r>
              <a:rPr lang="ru-RU" dirty="0" smtClean="0"/>
              <a:t> (</a:t>
            </a:r>
            <a:r>
              <a:rPr lang="en-US" dirty="0" smtClean="0"/>
              <a:t>WP)</a:t>
            </a:r>
            <a:r>
              <a:rPr lang="en-US" dirty="0"/>
              <a:t> </a:t>
            </a:r>
            <a:endParaRPr lang="ru-RU" dirty="0"/>
          </a:p>
        </p:txBody>
      </p:sp>
      <p:pic>
        <p:nvPicPr>
          <p:cNvPr id="2050"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67250" y="2110581"/>
            <a:ext cx="4000500" cy="350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Номер слайда 1"/>
          <p:cNvSpPr>
            <a:spLocks noGrp="1"/>
          </p:cNvSpPr>
          <p:nvPr>
            <p:ph type="sldNum" sz="quarter" idx="12"/>
          </p:nvPr>
        </p:nvSpPr>
        <p:spPr/>
        <p:txBody>
          <a:bodyPr/>
          <a:lstStyle/>
          <a:p>
            <a:fld id="{13571872-05C1-4A24-B6E2-913C2D714B28}" type="slidenum">
              <a:rPr lang="ru-RU" smtClean="0"/>
              <a:t>23</a:t>
            </a:fld>
            <a:endParaRPr lang="ru-RU"/>
          </a:p>
        </p:txBody>
      </p:sp>
    </p:spTree>
    <p:extLst>
      <p:ext uri="{BB962C8B-B14F-4D97-AF65-F5344CB8AC3E}">
        <p14:creationId xmlns:p14="http://schemas.microsoft.com/office/powerpoint/2010/main" val="9905069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z="3600" dirty="0" smtClean="0"/>
              <a:t>Alexander Pushkin (1799-1837) </a:t>
            </a:r>
            <a:endParaRPr lang="ru-RU" sz="3600" dirty="0"/>
          </a:p>
        </p:txBody>
      </p:sp>
      <p:sp>
        <p:nvSpPr>
          <p:cNvPr id="4" name="Объект 3"/>
          <p:cNvSpPr>
            <a:spLocks noGrp="1"/>
          </p:cNvSpPr>
          <p:nvPr>
            <p:ph sz="half" idx="2"/>
          </p:nvPr>
        </p:nvSpPr>
        <p:spPr>
          <a:xfrm>
            <a:off x="4644008" y="1844824"/>
            <a:ext cx="4038600" cy="3340968"/>
          </a:xfrm>
        </p:spPr>
        <p:txBody>
          <a:bodyPr>
            <a:noAutofit/>
          </a:bodyPr>
          <a:lstStyle/>
          <a:p>
            <a:r>
              <a:rPr lang="en-US" dirty="0" smtClean="0"/>
              <a:t>The symbol of the Russian high culture</a:t>
            </a:r>
          </a:p>
          <a:p>
            <a:r>
              <a:rPr lang="en-US" dirty="0" smtClean="0"/>
              <a:t>‘He </a:t>
            </a:r>
            <a:r>
              <a:rPr lang="en-US" dirty="0"/>
              <a:t>is considered by many to be the greatest Russian </a:t>
            </a:r>
            <a:r>
              <a:rPr lang="en-US" dirty="0" smtClean="0"/>
              <a:t>poet</a:t>
            </a:r>
            <a:r>
              <a:rPr lang="en-US" dirty="0"/>
              <a:t> and the founder of modern Russian literature</a:t>
            </a:r>
            <a:r>
              <a:rPr lang="en-US" dirty="0" smtClean="0"/>
              <a:t>.’ (WP) </a:t>
            </a:r>
            <a:endParaRPr lang="ru-RU" dirty="0"/>
          </a:p>
        </p:txBody>
      </p:sp>
      <p:pic>
        <p:nvPicPr>
          <p:cNvPr id="1026"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043608" y="2132856"/>
            <a:ext cx="2537538" cy="2952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Номер слайда 2"/>
          <p:cNvSpPr>
            <a:spLocks noGrp="1"/>
          </p:cNvSpPr>
          <p:nvPr>
            <p:ph type="sldNum" sz="quarter" idx="12"/>
          </p:nvPr>
        </p:nvSpPr>
        <p:spPr/>
        <p:txBody>
          <a:bodyPr/>
          <a:lstStyle/>
          <a:p>
            <a:fld id="{13571872-05C1-4A24-B6E2-913C2D714B28}" type="slidenum">
              <a:rPr lang="ru-RU" smtClean="0"/>
              <a:t>24</a:t>
            </a:fld>
            <a:endParaRPr lang="ru-RU"/>
          </a:p>
        </p:txBody>
      </p:sp>
    </p:spTree>
    <p:extLst>
      <p:ext uri="{BB962C8B-B14F-4D97-AF65-F5344CB8AC3E}">
        <p14:creationId xmlns:p14="http://schemas.microsoft.com/office/powerpoint/2010/main" val="16903679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noAutofit/>
          </a:bodyPr>
          <a:lstStyle/>
          <a:p>
            <a:r>
              <a:rPr lang="en-US" sz="3600" dirty="0" smtClean="0"/>
              <a:t>Beginning of the golden age </a:t>
            </a:r>
            <a:br>
              <a:rPr lang="en-US" sz="3600" dirty="0" smtClean="0"/>
            </a:br>
            <a:r>
              <a:rPr lang="en-US" sz="3600" dirty="0" smtClean="0"/>
              <a:t>of Russian high culture</a:t>
            </a:r>
            <a:endParaRPr lang="ru-RU" sz="3600" dirty="0"/>
          </a:p>
        </p:txBody>
      </p:sp>
      <p:sp>
        <p:nvSpPr>
          <p:cNvPr id="6" name="Объект 5"/>
          <p:cNvSpPr>
            <a:spLocks noGrp="1"/>
          </p:cNvSpPr>
          <p:nvPr>
            <p:ph idx="1"/>
          </p:nvPr>
        </p:nvSpPr>
        <p:spPr>
          <a:xfrm>
            <a:off x="467544" y="2060848"/>
            <a:ext cx="8229600" cy="4104456"/>
          </a:xfrm>
        </p:spPr>
        <p:txBody>
          <a:bodyPr>
            <a:normAutofit/>
          </a:bodyPr>
          <a:lstStyle/>
          <a:p>
            <a:r>
              <a:rPr lang="en-US" dirty="0" smtClean="0"/>
              <a:t>Modern Russian language</a:t>
            </a:r>
          </a:p>
          <a:p>
            <a:r>
              <a:rPr lang="en-US" dirty="0" smtClean="0"/>
              <a:t>Art and music</a:t>
            </a:r>
          </a:p>
          <a:p>
            <a:r>
              <a:rPr lang="en-US" dirty="0" smtClean="0"/>
              <a:t>Political philosophy</a:t>
            </a:r>
          </a:p>
          <a:p>
            <a:r>
              <a:rPr lang="en-US" dirty="0" smtClean="0"/>
              <a:t>Education</a:t>
            </a:r>
          </a:p>
          <a:p>
            <a:endParaRPr lang="en-US" dirty="0"/>
          </a:p>
          <a:p>
            <a:endParaRPr lang="ru-RU" dirty="0"/>
          </a:p>
        </p:txBody>
      </p:sp>
      <p:sp>
        <p:nvSpPr>
          <p:cNvPr id="2" name="Номер слайда 1"/>
          <p:cNvSpPr>
            <a:spLocks noGrp="1"/>
          </p:cNvSpPr>
          <p:nvPr>
            <p:ph type="sldNum" sz="quarter" idx="12"/>
          </p:nvPr>
        </p:nvSpPr>
        <p:spPr/>
        <p:txBody>
          <a:bodyPr/>
          <a:lstStyle/>
          <a:p>
            <a:fld id="{13571872-05C1-4A24-B6E2-913C2D714B28}" type="slidenum">
              <a:rPr lang="ru-RU" smtClean="0"/>
              <a:t>25</a:t>
            </a:fld>
            <a:endParaRPr lang="ru-RU"/>
          </a:p>
        </p:txBody>
      </p:sp>
    </p:spTree>
    <p:extLst>
      <p:ext uri="{BB962C8B-B14F-4D97-AF65-F5344CB8AC3E}">
        <p14:creationId xmlns:p14="http://schemas.microsoft.com/office/powerpoint/2010/main" val="39918265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n-US" sz="3600" dirty="0"/>
              <a:t>However, Russian society did not correspond to the pattern of </a:t>
            </a:r>
            <a:r>
              <a:rPr lang="en-US" sz="3600" i="1" dirty="0"/>
              <a:t>nation-state</a:t>
            </a:r>
            <a:r>
              <a:rPr lang="en-US" sz="3600" dirty="0"/>
              <a:t>  </a:t>
            </a:r>
            <a:endParaRPr lang="ru-RU" sz="3600" dirty="0"/>
          </a:p>
        </p:txBody>
      </p:sp>
      <p:sp>
        <p:nvSpPr>
          <p:cNvPr id="4" name="Объект 3"/>
          <p:cNvSpPr>
            <a:spLocks noGrp="1"/>
          </p:cNvSpPr>
          <p:nvPr>
            <p:ph sz="half" idx="1"/>
          </p:nvPr>
        </p:nvSpPr>
        <p:spPr>
          <a:xfrm>
            <a:off x="235893" y="1628800"/>
            <a:ext cx="4038600" cy="4525963"/>
          </a:xfrm>
        </p:spPr>
        <p:txBody>
          <a:bodyPr>
            <a:normAutofit fontScale="85000" lnSpcReduction="10000"/>
          </a:bodyPr>
          <a:lstStyle/>
          <a:p>
            <a:pPr marL="0" indent="0" algn="ctr">
              <a:buNone/>
            </a:pPr>
            <a:r>
              <a:rPr lang="en-US" dirty="0" err="1" smtClean="0"/>
              <a:t>Petr</a:t>
            </a:r>
            <a:r>
              <a:rPr lang="en-US" dirty="0" smtClean="0"/>
              <a:t> </a:t>
            </a:r>
            <a:r>
              <a:rPr lang="en-US" dirty="0" err="1" smtClean="0"/>
              <a:t>Chaadaev</a:t>
            </a:r>
            <a:endParaRPr lang="en-US" dirty="0" smtClean="0"/>
          </a:p>
          <a:p>
            <a:pPr marL="0" indent="0">
              <a:buNone/>
            </a:pPr>
            <a:endParaRPr lang="ru-RU" dirty="0"/>
          </a:p>
        </p:txBody>
      </p:sp>
      <p:sp>
        <p:nvSpPr>
          <p:cNvPr id="5" name="Объект 4"/>
          <p:cNvSpPr>
            <a:spLocks noGrp="1"/>
          </p:cNvSpPr>
          <p:nvPr>
            <p:ph sz="half" idx="2"/>
          </p:nvPr>
        </p:nvSpPr>
        <p:spPr>
          <a:xfrm>
            <a:off x="4644008" y="1844824"/>
            <a:ext cx="4038600" cy="4205064"/>
          </a:xfrm>
        </p:spPr>
        <p:txBody>
          <a:bodyPr>
            <a:normAutofit fontScale="85000" lnSpcReduction="10000"/>
          </a:bodyPr>
          <a:lstStyle/>
          <a:p>
            <a:r>
              <a:rPr lang="en-US" dirty="0"/>
              <a:t>We are an exception among people. We belong to those who are not an integral part of humanity but exist only to teach the world some type of great lesson.</a:t>
            </a:r>
          </a:p>
          <a:p>
            <a:r>
              <a:rPr lang="en-US" dirty="0" smtClean="0"/>
              <a:t>Our symbols are the largest cannon which never fired and the largest bell which never rang</a:t>
            </a:r>
            <a:r>
              <a:rPr lang="en-US" dirty="0"/>
              <a:t/>
            </a:r>
            <a:br>
              <a:rPr lang="en-US" dirty="0"/>
            </a:br>
            <a:endParaRPr lang="ru-RU"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2276872"/>
            <a:ext cx="2711202" cy="3212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Номер слайда 2"/>
          <p:cNvSpPr>
            <a:spLocks noGrp="1"/>
          </p:cNvSpPr>
          <p:nvPr>
            <p:ph type="sldNum" sz="quarter" idx="12"/>
          </p:nvPr>
        </p:nvSpPr>
        <p:spPr/>
        <p:txBody>
          <a:bodyPr/>
          <a:lstStyle/>
          <a:p>
            <a:fld id="{13571872-05C1-4A24-B6E2-913C2D714B28}" type="slidenum">
              <a:rPr lang="ru-RU" smtClean="0"/>
              <a:t>26</a:t>
            </a:fld>
            <a:endParaRPr lang="ru-RU"/>
          </a:p>
        </p:txBody>
      </p:sp>
    </p:spTree>
    <p:extLst>
      <p:ext uri="{BB962C8B-B14F-4D97-AF65-F5344CB8AC3E}">
        <p14:creationId xmlns:p14="http://schemas.microsoft.com/office/powerpoint/2010/main" val="2381561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539552" y="2492896"/>
            <a:ext cx="8229600" cy="1143000"/>
          </a:xfrm>
        </p:spPr>
        <p:txBody>
          <a:bodyPr/>
          <a:lstStyle/>
          <a:p>
            <a:r>
              <a:rPr lang="en-US" sz="3600" dirty="0" smtClean="0"/>
              <a:t>IV. Nicolas I</a:t>
            </a:r>
            <a:endParaRPr lang="ru-RU" sz="3600" dirty="0"/>
          </a:p>
        </p:txBody>
      </p:sp>
      <p:sp>
        <p:nvSpPr>
          <p:cNvPr id="2" name="Номер слайда 1"/>
          <p:cNvSpPr>
            <a:spLocks noGrp="1"/>
          </p:cNvSpPr>
          <p:nvPr>
            <p:ph type="sldNum" sz="quarter" idx="12"/>
          </p:nvPr>
        </p:nvSpPr>
        <p:spPr/>
        <p:txBody>
          <a:bodyPr/>
          <a:lstStyle/>
          <a:p>
            <a:fld id="{13571872-05C1-4A24-B6E2-913C2D714B28}" type="slidenum">
              <a:rPr lang="ru-RU" smtClean="0"/>
              <a:t>27</a:t>
            </a:fld>
            <a:endParaRPr lang="ru-RU"/>
          </a:p>
        </p:txBody>
      </p:sp>
    </p:spTree>
    <p:extLst>
      <p:ext uri="{BB962C8B-B14F-4D97-AF65-F5344CB8AC3E}">
        <p14:creationId xmlns:p14="http://schemas.microsoft.com/office/powerpoint/2010/main" val="30271463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z="3600" dirty="0" smtClean="0"/>
              <a:t>Nicolas I (1825-1855)</a:t>
            </a:r>
            <a:endParaRPr lang="ru-RU" sz="3600" dirty="0"/>
          </a:p>
        </p:txBody>
      </p:sp>
      <p:sp>
        <p:nvSpPr>
          <p:cNvPr id="4" name="Объект 3"/>
          <p:cNvSpPr>
            <a:spLocks noGrp="1"/>
          </p:cNvSpPr>
          <p:nvPr>
            <p:ph sz="half" idx="2"/>
          </p:nvPr>
        </p:nvSpPr>
        <p:spPr>
          <a:xfrm>
            <a:off x="3995936" y="1268760"/>
            <a:ext cx="4968552" cy="5328592"/>
          </a:xfrm>
        </p:spPr>
        <p:txBody>
          <a:bodyPr>
            <a:normAutofit fontScale="85000" lnSpcReduction="20000"/>
          </a:bodyPr>
          <a:lstStyle/>
          <a:p>
            <a:pPr marL="0" indent="0">
              <a:buNone/>
            </a:pPr>
            <a:r>
              <a:rPr lang="en-US" dirty="0"/>
              <a:t>Nicholas's biographer Nicholas V. </a:t>
            </a:r>
            <a:r>
              <a:rPr lang="en-US" dirty="0" err="1"/>
              <a:t>Riasanovsky</a:t>
            </a:r>
            <a:r>
              <a:rPr lang="en-US" dirty="0"/>
              <a:t> said that he displayed determination, singleness of purpose, and an iron will, along with a powerful sense of duty and a dedication to very hard work. He saw himself as a soldier—a junior officer totally consumed by spit and polish. A handsome man, he was highly nervous and aggressive. Trained as an engineer, he was a stickler for minute detail. In his public persona, stated </a:t>
            </a:r>
            <a:r>
              <a:rPr lang="en-US" dirty="0" err="1"/>
              <a:t>Riasanovsky</a:t>
            </a:r>
            <a:r>
              <a:rPr lang="en-US" dirty="0"/>
              <a:t>, "Nicholas I came to represent autocracy personified: infinitely majestic, determined and powerful, hard as stone, and relentless as fate."</a:t>
            </a:r>
            <a:endParaRPr lang="ru-RU" dirty="0"/>
          </a:p>
        </p:txBody>
      </p:sp>
      <p:pic>
        <p:nvPicPr>
          <p:cNvPr id="5" name="Picture 3"/>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043608" y="2060848"/>
            <a:ext cx="2184068" cy="3282070"/>
          </a:xfrm>
          <a:noFill/>
        </p:spPr>
      </p:pic>
      <p:sp>
        <p:nvSpPr>
          <p:cNvPr id="3" name="Номер слайда 2"/>
          <p:cNvSpPr>
            <a:spLocks noGrp="1"/>
          </p:cNvSpPr>
          <p:nvPr>
            <p:ph type="sldNum" sz="quarter" idx="12"/>
          </p:nvPr>
        </p:nvSpPr>
        <p:spPr/>
        <p:txBody>
          <a:bodyPr/>
          <a:lstStyle/>
          <a:p>
            <a:fld id="{13571872-05C1-4A24-B6E2-913C2D714B28}" type="slidenum">
              <a:rPr lang="ru-RU" smtClean="0"/>
              <a:t>28</a:t>
            </a:fld>
            <a:endParaRPr lang="ru-RU"/>
          </a:p>
        </p:txBody>
      </p:sp>
    </p:spTree>
    <p:extLst>
      <p:ext uri="{BB962C8B-B14F-4D97-AF65-F5344CB8AC3E}">
        <p14:creationId xmlns:p14="http://schemas.microsoft.com/office/powerpoint/2010/main" val="39441796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3600" dirty="0"/>
              <a:t>Decembrist </a:t>
            </a:r>
            <a:r>
              <a:rPr lang="en-US" sz="3600" dirty="0" smtClean="0"/>
              <a:t>revolt</a:t>
            </a:r>
            <a:endParaRPr lang="ru-RU" sz="3600" dirty="0"/>
          </a:p>
        </p:txBody>
      </p:sp>
      <p:sp>
        <p:nvSpPr>
          <p:cNvPr id="3" name="Объект 2"/>
          <p:cNvSpPr>
            <a:spLocks noGrp="1"/>
          </p:cNvSpPr>
          <p:nvPr>
            <p:ph sz="half" idx="1"/>
          </p:nvPr>
        </p:nvSpPr>
        <p:spPr>
          <a:xfrm>
            <a:off x="457200" y="1600200"/>
            <a:ext cx="4038600" cy="3989039"/>
          </a:xfrm>
        </p:spPr>
        <p:txBody>
          <a:bodyPr/>
          <a:lstStyle/>
          <a:p>
            <a:pPr marL="0" indent="0">
              <a:buNone/>
            </a:pPr>
            <a:r>
              <a:rPr lang="en-US" dirty="0" smtClean="0"/>
              <a:t> </a:t>
            </a:r>
            <a:endParaRPr lang="ru-RU" dirty="0"/>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700808"/>
            <a:ext cx="5616624" cy="3744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7164288" y="2060848"/>
            <a:ext cx="1186800" cy="259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Номер слайда 3"/>
          <p:cNvSpPr>
            <a:spLocks noGrp="1"/>
          </p:cNvSpPr>
          <p:nvPr>
            <p:ph type="sldNum" sz="quarter" idx="12"/>
          </p:nvPr>
        </p:nvSpPr>
        <p:spPr/>
        <p:txBody>
          <a:bodyPr/>
          <a:lstStyle/>
          <a:p>
            <a:fld id="{13571872-05C1-4A24-B6E2-913C2D714B28}" type="slidenum">
              <a:rPr lang="ru-RU" smtClean="0"/>
              <a:t>29</a:t>
            </a:fld>
            <a:endParaRPr lang="ru-RU"/>
          </a:p>
        </p:txBody>
      </p:sp>
    </p:spTree>
    <p:extLst>
      <p:ext uri="{BB962C8B-B14F-4D97-AF65-F5344CB8AC3E}">
        <p14:creationId xmlns:p14="http://schemas.microsoft.com/office/powerpoint/2010/main" val="30374203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Contents</a:t>
            </a:r>
            <a:endParaRPr lang="ru-RU" dirty="0"/>
          </a:p>
        </p:txBody>
      </p:sp>
      <p:sp>
        <p:nvSpPr>
          <p:cNvPr id="4" name="Объект 3"/>
          <p:cNvSpPr>
            <a:spLocks noGrp="1"/>
          </p:cNvSpPr>
          <p:nvPr>
            <p:ph idx="1"/>
          </p:nvPr>
        </p:nvSpPr>
        <p:spPr>
          <a:xfrm>
            <a:off x="457200" y="1600201"/>
            <a:ext cx="8229600" cy="3989040"/>
          </a:xfrm>
        </p:spPr>
        <p:txBody>
          <a:bodyPr>
            <a:normAutofit lnSpcReduction="10000"/>
          </a:bodyPr>
          <a:lstStyle/>
          <a:p>
            <a:pPr marL="0" indent="0">
              <a:buNone/>
            </a:pPr>
            <a:r>
              <a:rPr lang="en-US" sz="2800" dirty="0" smtClean="0"/>
              <a:t>I. Modernization and Russian dual society</a:t>
            </a:r>
          </a:p>
          <a:p>
            <a:pPr marL="0" indent="0">
              <a:buNone/>
            </a:pPr>
            <a:r>
              <a:rPr lang="en-US" sz="2800" dirty="0" smtClean="0"/>
              <a:t>II. Russian </a:t>
            </a:r>
            <a:r>
              <a:rPr lang="en-US" sz="2800" dirty="0"/>
              <a:t>society by the XIX century</a:t>
            </a:r>
          </a:p>
          <a:p>
            <a:pPr marL="0" indent="0">
              <a:buNone/>
            </a:pPr>
            <a:r>
              <a:rPr lang="en-US" sz="2800" dirty="0" smtClean="0"/>
              <a:t>III. Alexander I</a:t>
            </a:r>
          </a:p>
          <a:p>
            <a:pPr marL="0" indent="0">
              <a:buNone/>
            </a:pPr>
            <a:r>
              <a:rPr lang="en-US" sz="2800" dirty="0" smtClean="0"/>
              <a:t>IV. Nicolas I</a:t>
            </a:r>
          </a:p>
          <a:p>
            <a:pPr marL="0" indent="0">
              <a:buNone/>
            </a:pPr>
            <a:r>
              <a:rPr lang="en-US" sz="2800" dirty="0" smtClean="0"/>
              <a:t>V. Alexander II</a:t>
            </a:r>
          </a:p>
          <a:p>
            <a:pPr marL="0" indent="0">
              <a:buNone/>
            </a:pPr>
            <a:r>
              <a:rPr lang="en-US" sz="2800" dirty="0" smtClean="0"/>
              <a:t>VI. Alexander III</a:t>
            </a:r>
          </a:p>
          <a:p>
            <a:pPr marL="0" indent="0">
              <a:buNone/>
            </a:pPr>
            <a:r>
              <a:rPr lang="en-US" sz="2800" dirty="0" smtClean="0"/>
              <a:t>VII. Nicolas II</a:t>
            </a:r>
          </a:p>
          <a:p>
            <a:pPr marL="0" indent="0">
              <a:buNone/>
            </a:pPr>
            <a:r>
              <a:rPr lang="en-US" sz="2800" dirty="0" smtClean="0"/>
              <a:t>VIII. Two </a:t>
            </a:r>
            <a:r>
              <a:rPr lang="en-US" sz="2800" dirty="0"/>
              <a:t>theories of revolutions</a:t>
            </a:r>
            <a:endParaRPr lang="en-US" sz="2800" dirty="0" smtClean="0"/>
          </a:p>
          <a:p>
            <a:endParaRPr lang="en-US" dirty="0" smtClean="0"/>
          </a:p>
          <a:p>
            <a:pPr marL="0" indent="0">
              <a:buNone/>
            </a:pPr>
            <a:endParaRPr lang="en-US" dirty="0" smtClean="0"/>
          </a:p>
          <a:p>
            <a:endParaRPr lang="ru-RU" dirty="0"/>
          </a:p>
        </p:txBody>
      </p:sp>
      <p:sp>
        <p:nvSpPr>
          <p:cNvPr id="3" name="Номер слайда 2"/>
          <p:cNvSpPr>
            <a:spLocks noGrp="1"/>
          </p:cNvSpPr>
          <p:nvPr>
            <p:ph type="sldNum" sz="quarter" idx="12"/>
          </p:nvPr>
        </p:nvSpPr>
        <p:spPr/>
        <p:txBody>
          <a:bodyPr/>
          <a:lstStyle/>
          <a:p>
            <a:fld id="{13571872-05C1-4A24-B6E2-913C2D714B28}" type="slidenum">
              <a:rPr lang="ru-RU" smtClean="0"/>
              <a:t>3</a:t>
            </a:fld>
            <a:endParaRPr lang="ru-RU"/>
          </a:p>
        </p:txBody>
      </p:sp>
    </p:spTree>
    <p:extLst>
      <p:ext uri="{BB962C8B-B14F-4D97-AF65-F5344CB8AC3E}">
        <p14:creationId xmlns:p14="http://schemas.microsoft.com/office/powerpoint/2010/main" val="9047904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r>
              <a:rPr lang="en-US" sz="3600" dirty="0" smtClean="0"/>
              <a:t>Nicolas’ agenda</a:t>
            </a:r>
            <a:endParaRPr lang="ru-RU" sz="3600" dirty="0"/>
          </a:p>
        </p:txBody>
      </p:sp>
      <p:sp>
        <p:nvSpPr>
          <p:cNvPr id="2" name="Объект 1"/>
          <p:cNvSpPr>
            <a:spLocks noGrp="1"/>
          </p:cNvSpPr>
          <p:nvPr>
            <p:ph idx="1"/>
          </p:nvPr>
        </p:nvSpPr>
        <p:spPr/>
        <p:txBody>
          <a:bodyPr>
            <a:normAutofit fontScale="92500" lnSpcReduction="20000"/>
          </a:bodyPr>
          <a:lstStyle/>
          <a:p>
            <a:pPr marL="0" indent="0">
              <a:buNone/>
            </a:pPr>
            <a:r>
              <a:rPr lang="en-US" dirty="0"/>
              <a:t>Nicholas set himself the task of not changing anything, not introducing anything new in the foundations, but only maintaining the existing order, filling in the gaps, repairing the dilapidated state of affairs with the help of practical legislation, and doing all this without any participation of society, even with the suppression of social independence, by government means alone; but he did not remove from the queue those burning questions that were raised in the previous reign, and, it seems, understood their burning even more than his predecessor</a:t>
            </a:r>
            <a:r>
              <a:rPr lang="en-US" dirty="0" smtClean="0"/>
              <a:t>. (</a:t>
            </a:r>
            <a:r>
              <a:rPr lang="en-US" dirty="0" err="1" smtClean="0"/>
              <a:t>Vassily</a:t>
            </a:r>
            <a:r>
              <a:rPr lang="en-US" dirty="0" smtClean="0"/>
              <a:t> </a:t>
            </a:r>
            <a:r>
              <a:rPr lang="en-US" dirty="0" err="1" smtClean="0"/>
              <a:t>Kluchevsky</a:t>
            </a:r>
            <a:r>
              <a:rPr lang="en-US" dirty="0" smtClean="0"/>
              <a:t>)</a:t>
            </a:r>
            <a:endParaRPr lang="ru-RU" dirty="0"/>
          </a:p>
        </p:txBody>
      </p:sp>
      <p:sp>
        <p:nvSpPr>
          <p:cNvPr id="3" name="Номер слайда 2"/>
          <p:cNvSpPr>
            <a:spLocks noGrp="1"/>
          </p:cNvSpPr>
          <p:nvPr>
            <p:ph type="sldNum" sz="quarter" idx="12"/>
          </p:nvPr>
        </p:nvSpPr>
        <p:spPr/>
        <p:txBody>
          <a:bodyPr/>
          <a:lstStyle/>
          <a:p>
            <a:fld id="{13571872-05C1-4A24-B6E2-913C2D714B28}" type="slidenum">
              <a:rPr lang="ru-RU" smtClean="0"/>
              <a:t>30</a:t>
            </a:fld>
            <a:endParaRPr lang="ru-RU"/>
          </a:p>
        </p:txBody>
      </p:sp>
    </p:spTree>
    <p:extLst>
      <p:ext uri="{BB962C8B-B14F-4D97-AF65-F5344CB8AC3E}">
        <p14:creationId xmlns:p14="http://schemas.microsoft.com/office/powerpoint/2010/main" val="18002188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3600" dirty="0" smtClean="0">
                <a:hlinkClick r:id="rId2"/>
              </a:rPr>
              <a:t>The Caucasian war, 1800-1864</a:t>
            </a:r>
            <a:endParaRPr lang="ru-RU" sz="3600" dirty="0"/>
          </a:p>
        </p:txBody>
      </p:sp>
      <p:sp>
        <p:nvSpPr>
          <p:cNvPr id="4" name="Объект 3"/>
          <p:cNvSpPr>
            <a:spLocks noGrp="1"/>
          </p:cNvSpPr>
          <p:nvPr>
            <p:ph sz="half" idx="1"/>
          </p:nvPr>
        </p:nvSpPr>
        <p:spPr/>
        <p:txBody>
          <a:bodyPr>
            <a:normAutofit/>
          </a:bodyPr>
          <a:lstStyle/>
          <a:p>
            <a:pPr marL="0" indent="0">
              <a:buNone/>
            </a:pPr>
            <a:r>
              <a:rPr lang="en-US" sz="2400" dirty="0" err="1"/>
              <a:t>Paskevich</a:t>
            </a:r>
            <a:r>
              <a:rPr lang="en-US" sz="2400" dirty="0"/>
              <a:t> who defeated Turks and </a:t>
            </a:r>
            <a:r>
              <a:rPr lang="en-US" sz="2400" dirty="0" smtClean="0"/>
              <a:t>Persians</a:t>
            </a:r>
          </a:p>
          <a:p>
            <a:pPr marL="0" indent="0">
              <a:buNone/>
            </a:pPr>
            <a:endParaRPr lang="ru-RU" sz="2400" dirty="0"/>
          </a:p>
        </p:txBody>
      </p:sp>
      <p:sp>
        <p:nvSpPr>
          <p:cNvPr id="5" name="Объект 4"/>
          <p:cNvSpPr>
            <a:spLocks noGrp="1"/>
          </p:cNvSpPr>
          <p:nvPr>
            <p:ph sz="half" idx="2"/>
          </p:nvPr>
        </p:nvSpPr>
        <p:spPr/>
        <p:txBody>
          <a:bodyPr/>
          <a:lstStyle/>
          <a:p>
            <a:pPr marL="0" indent="0" algn="ctr">
              <a:buNone/>
            </a:pPr>
            <a:r>
              <a:rPr lang="en-US" sz="2400" dirty="0" smtClean="0"/>
              <a:t>Imam </a:t>
            </a:r>
            <a:r>
              <a:rPr lang="en-US" sz="2400" dirty="0" err="1" smtClean="0"/>
              <a:t>Shamil</a:t>
            </a:r>
            <a:endParaRPr lang="en-US" sz="2400" dirty="0" smtClean="0"/>
          </a:p>
          <a:p>
            <a:pPr marL="0" indent="0">
              <a:buNone/>
            </a:pPr>
            <a:endParaRPr lang="ru-RU"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592" y="2492896"/>
            <a:ext cx="2730974" cy="3095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52120" y="2348880"/>
            <a:ext cx="2222575" cy="3168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Номер слайда 2"/>
          <p:cNvSpPr>
            <a:spLocks noGrp="1"/>
          </p:cNvSpPr>
          <p:nvPr>
            <p:ph type="sldNum" sz="quarter" idx="12"/>
          </p:nvPr>
        </p:nvSpPr>
        <p:spPr/>
        <p:txBody>
          <a:bodyPr/>
          <a:lstStyle/>
          <a:p>
            <a:fld id="{13571872-05C1-4A24-B6E2-913C2D714B28}" type="slidenum">
              <a:rPr lang="ru-RU" smtClean="0"/>
              <a:t>31</a:t>
            </a:fld>
            <a:endParaRPr lang="ru-RU"/>
          </a:p>
        </p:txBody>
      </p:sp>
    </p:spTree>
    <p:extLst>
      <p:ext uri="{BB962C8B-B14F-4D97-AF65-F5344CB8AC3E}">
        <p14:creationId xmlns:p14="http://schemas.microsoft.com/office/powerpoint/2010/main" val="39582077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z="3600" dirty="0" err="1" smtClean="0"/>
              <a:t>Pavel</a:t>
            </a:r>
            <a:r>
              <a:rPr lang="en-US" sz="3600" dirty="0" smtClean="0"/>
              <a:t> </a:t>
            </a:r>
            <a:r>
              <a:rPr lang="en-US" sz="3600" dirty="0" err="1" smtClean="0"/>
              <a:t>Kiselev</a:t>
            </a:r>
            <a:r>
              <a:rPr lang="en-US" sz="3600" dirty="0" smtClean="0"/>
              <a:t> reform</a:t>
            </a:r>
            <a:endParaRPr lang="ru-RU" sz="3600" dirty="0"/>
          </a:p>
        </p:txBody>
      </p:sp>
      <p:sp>
        <p:nvSpPr>
          <p:cNvPr id="5" name="Объект 4"/>
          <p:cNvSpPr>
            <a:spLocks noGrp="1"/>
          </p:cNvSpPr>
          <p:nvPr>
            <p:ph sz="half" idx="2"/>
          </p:nvPr>
        </p:nvSpPr>
        <p:spPr>
          <a:xfrm>
            <a:off x="3923928" y="1844824"/>
            <a:ext cx="4968552" cy="3917032"/>
          </a:xfrm>
        </p:spPr>
        <p:txBody>
          <a:bodyPr>
            <a:normAutofit/>
          </a:bodyPr>
          <a:lstStyle/>
          <a:p>
            <a:pPr marL="0" indent="0">
              <a:buNone/>
            </a:pPr>
            <a:r>
              <a:rPr lang="en-US" sz="2400" dirty="0" smtClean="0"/>
              <a:t>Ministry </a:t>
            </a:r>
            <a:r>
              <a:rPr lang="en-US" sz="2400" dirty="0"/>
              <a:t>of State Property and its local authorities </a:t>
            </a:r>
            <a:r>
              <a:rPr lang="en-US" sz="2400" dirty="0" smtClean="0"/>
              <a:t>were created which </a:t>
            </a:r>
            <a:r>
              <a:rPr lang="en-US" sz="2400" dirty="0"/>
              <a:t>were assigned "guardianship" over state peasants through the rural community. Corvée duties were eliminated, state peasantry in Lithuania, Belarus and the Ukraine was stopped, renting state peasants out was eliminated, and the system of dues was modernized.</a:t>
            </a:r>
            <a:endParaRPr lang="ru-RU" sz="2400" dirty="0"/>
          </a:p>
        </p:txBody>
      </p:sp>
      <p:pic>
        <p:nvPicPr>
          <p:cNvPr id="4098"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722789" y="2106771"/>
            <a:ext cx="2575560" cy="3512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Номер слайда 2"/>
          <p:cNvSpPr>
            <a:spLocks noGrp="1"/>
          </p:cNvSpPr>
          <p:nvPr>
            <p:ph type="sldNum" sz="quarter" idx="12"/>
          </p:nvPr>
        </p:nvSpPr>
        <p:spPr/>
        <p:txBody>
          <a:bodyPr/>
          <a:lstStyle/>
          <a:p>
            <a:fld id="{13571872-05C1-4A24-B6E2-913C2D714B28}" type="slidenum">
              <a:rPr lang="ru-RU" smtClean="0"/>
              <a:t>32</a:t>
            </a:fld>
            <a:endParaRPr lang="ru-RU"/>
          </a:p>
        </p:txBody>
      </p:sp>
    </p:spTree>
    <p:extLst>
      <p:ext uri="{BB962C8B-B14F-4D97-AF65-F5344CB8AC3E}">
        <p14:creationId xmlns:p14="http://schemas.microsoft.com/office/powerpoint/2010/main" val="36391002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16632"/>
            <a:ext cx="8229600" cy="1143000"/>
          </a:xfrm>
        </p:spPr>
        <p:txBody>
          <a:bodyPr/>
          <a:lstStyle/>
          <a:p>
            <a:r>
              <a:rPr lang="en-US" sz="3600" dirty="0" smtClean="0"/>
              <a:t>Crimean War (1853-56)</a:t>
            </a:r>
            <a:endParaRPr lang="ru-RU" sz="3600" dirty="0"/>
          </a:p>
        </p:txBody>
      </p:sp>
      <p:sp>
        <p:nvSpPr>
          <p:cNvPr id="4" name="Объект 3"/>
          <p:cNvSpPr>
            <a:spLocks noGrp="1"/>
          </p:cNvSpPr>
          <p:nvPr>
            <p:ph sz="half" idx="2"/>
          </p:nvPr>
        </p:nvSpPr>
        <p:spPr>
          <a:xfrm>
            <a:off x="4355976" y="1196752"/>
            <a:ext cx="4608512" cy="5256584"/>
          </a:xfrm>
        </p:spPr>
        <p:txBody>
          <a:bodyPr>
            <a:normAutofit fontScale="85000" lnSpcReduction="20000"/>
          </a:bodyPr>
          <a:lstStyle/>
          <a:p>
            <a:pPr marL="0" indent="0">
              <a:buNone/>
            </a:pPr>
            <a:r>
              <a:rPr lang="en-US" dirty="0"/>
              <a:t>The Crimean </a:t>
            </a:r>
            <a:r>
              <a:rPr lang="en-US" dirty="0" smtClean="0"/>
              <a:t>War</a:t>
            </a:r>
            <a:r>
              <a:rPr lang="en-US" dirty="0"/>
              <a:t> was a military conflict </a:t>
            </a:r>
            <a:r>
              <a:rPr lang="en-US" dirty="0" smtClean="0"/>
              <a:t>in </a:t>
            </a:r>
            <a:r>
              <a:rPr lang="en-US" dirty="0"/>
              <a:t>which Russia lost to an alliance of France, the Ottoman Empire, the United Kingdom and Piedmont-Sardinia. The immediate cause of the war involved the rights of Christian minorities in Palestine, which was part of the Ottoman Empire. </a:t>
            </a:r>
            <a:r>
              <a:rPr lang="en-US" dirty="0" smtClean="0"/>
              <a:t>Longer-term </a:t>
            </a:r>
            <a:r>
              <a:rPr lang="en-US" dirty="0"/>
              <a:t>causes involved the decline of the Ottoman Empire, the expansion of the Russian Empire in the preceding Russo-Turkish Wars, and the British and French preference to preserve the Ottoman Empire to maintain the balance of </a:t>
            </a:r>
            <a:r>
              <a:rPr lang="en-US" dirty="0" smtClean="0"/>
              <a:t>power. </a:t>
            </a:r>
            <a:endParaRPr lang="ru-RU" dirty="0"/>
          </a:p>
        </p:txBody>
      </p:sp>
      <p:pic>
        <p:nvPicPr>
          <p:cNvPr id="5122"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395536" y="2132856"/>
            <a:ext cx="3692467" cy="28420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Номер слайда 2"/>
          <p:cNvSpPr>
            <a:spLocks noGrp="1"/>
          </p:cNvSpPr>
          <p:nvPr>
            <p:ph type="sldNum" sz="quarter" idx="12"/>
          </p:nvPr>
        </p:nvSpPr>
        <p:spPr/>
        <p:txBody>
          <a:bodyPr/>
          <a:lstStyle/>
          <a:p>
            <a:fld id="{13571872-05C1-4A24-B6E2-913C2D714B28}" type="slidenum">
              <a:rPr lang="ru-RU" smtClean="0"/>
              <a:t>33</a:t>
            </a:fld>
            <a:endParaRPr lang="ru-RU"/>
          </a:p>
        </p:txBody>
      </p:sp>
    </p:spTree>
    <p:extLst>
      <p:ext uri="{BB962C8B-B14F-4D97-AF65-F5344CB8AC3E}">
        <p14:creationId xmlns:p14="http://schemas.microsoft.com/office/powerpoint/2010/main" val="39151523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539552" y="2564904"/>
            <a:ext cx="8229600" cy="1143000"/>
          </a:xfrm>
        </p:spPr>
        <p:txBody>
          <a:bodyPr/>
          <a:lstStyle/>
          <a:p>
            <a:r>
              <a:rPr lang="en-US" sz="3600" dirty="0" smtClean="0"/>
              <a:t>V. Alexander II</a:t>
            </a:r>
            <a:endParaRPr lang="ru-RU" sz="3600" dirty="0"/>
          </a:p>
        </p:txBody>
      </p:sp>
      <p:sp>
        <p:nvSpPr>
          <p:cNvPr id="2" name="Номер слайда 1"/>
          <p:cNvSpPr>
            <a:spLocks noGrp="1"/>
          </p:cNvSpPr>
          <p:nvPr>
            <p:ph type="sldNum" sz="quarter" idx="12"/>
          </p:nvPr>
        </p:nvSpPr>
        <p:spPr/>
        <p:txBody>
          <a:bodyPr/>
          <a:lstStyle/>
          <a:p>
            <a:fld id="{13571872-05C1-4A24-B6E2-913C2D714B28}" type="slidenum">
              <a:rPr lang="ru-RU" smtClean="0"/>
              <a:t>34</a:t>
            </a:fld>
            <a:endParaRPr lang="ru-RU"/>
          </a:p>
        </p:txBody>
      </p:sp>
    </p:spTree>
    <p:extLst>
      <p:ext uri="{BB962C8B-B14F-4D97-AF65-F5344CB8AC3E}">
        <p14:creationId xmlns:p14="http://schemas.microsoft.com/office/powerpoint/2010/main" val="24614405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z="3600" dirty="0" smtClean="0"/>
              <a:t>Alexander II (1855-1881)</a:t>
            </a:r>
            <a:endParaRPr lang="ru-RU" sz="3600" dirty="0"/>
          </a:p>
        </p:txBody>
      </p:sp>
      <p:sp>
        <p:nvSpPr>
          <p:cNvPr id="4" name="Объект 3"/>
          <p:cNvSpPr>
            <a:spLocks noGrp="1"/>
          </p:cNvSpPr>
          <p:nvPr>
            <p:ph sz="half" idx="2"/>
          </p:nvPr>
        </p:nvSpPr>
        <p:spPr/>
        <p:txBody>
          <a:bodyPr>
            <a:normAutofit/>
          </a:bodyPr>
          <a:lstStyle/>
          <a:p>
            <a:pPr marL="0" indent="0">
              <a:buNone/>
            </a:pPr>
            <a:r>
              <a:rPr lang="en-US" dirty="0" smtClean="0"/>
              <a:t>Agenda:</a:t>
            </a:r>
          </a:p>
          <a:p>
            <a:pPr>
              <a:spcBef>
                <a:spcPts val="0"/>
              </a:spcBef>
            </a:pPr>
            <a:r>
              <a:rPr lang="en-US" dirty="0"/>
              <a:t>Abolition of serfdom</a:t>
            </a:r>
          </a:p>
          <a:p>
            <a:pPr>
              <a:spcBef>
                <a:spcPts val="0"/>
              </a:spcBef>
            </a:pPr>
            <a:r>
              <a:rPr lang="en-US" dirty="0"/>
              <a:t>Judicial reform</a:t>
            </a:r>
          </a:p>
          <a:p>
            <a:pPr>
              <a:spcBef>
                <a:spcPts val="0"/>
              </a:spcBef>
            </a:pPr>
            <a:r>
              <a:rPr lang="en-US" i="1" dirty="0" err="1"/>
              <a:t>Zemstva</a:t>
            </a:r>
            <a:r>
              <a:rPr lang="en-US" i="1" dirty="0"/>
              <a:t>  </a:t>
            </a:r>
          </a:p>
          <a:p>
            <a:pPr>
              <a:spcBef>
                <a:spcPts val="0"/>
              </a:spcBef>
            </a:pPr>
            <a:r>
              <a:rPr lang="en-US" dirty="0"/>
              <a:t>Modernization of the army</a:t>
            </a:r>
          </a:p>
          <a:p>
            <a:pPr>
              <a:spcBef>
                <a:spcPts val="0"/>
              </a:spcBef>
            </a:pPr>
            <a:r>
              <a:rPr lang="en-US" dirty="0"/>
              <a:t>Relaxation of censorship of the media</a:t>
            </a:r>
          </a:p>
          <a:p>
            <a:pPr>
              <a:spcBef>
                <a:spcPts val="0"/>
              </a:spcBef>
            </a:pPr>
            <a:r>
              <a:rPr lang="en-US" dirty="0"/>
              <a:t>Educational innovations, etc.</a:t>
            </a:r>
            <a:endParaRPr lang="ru-RU" dirty="0"/>
          </a:p>
          <a:p>
            <a:endParaRPr lang="ru-RU" dirty="0"/>
          </a:p>
        </p:txBody>
      </p:sp>
      <p:pic>
        <p:nvPicPr>
          <p:cNvPr id="5"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331640" y="2132856"/>
            <a:ext cx="2306721" cy="2906469"/>
          </a:xfrm>
          <a:noFill/>
        </p:spPr>
      </p:pic>
      <p:sp>
        <p:nvSpPr>
          <p:cNvPr id="3" name="Номер слайда 2"/>
          <p:cNvSpPr>
            <a:spLocks noGrp="1"/>
          </p:cNvSpPr>
          <p:nvPr>
            <p:ph type="sldNum" sz="quarter" idx="12"/>
          </p:nvPr>
        </p:nvSpPr>
        <p:spPr/>
        <p:txBody>
          <a:bodyPr/>
          <a:lstStyle/>
          <a:p>
            <a:fld id="{13571872-05C1-4A24-B6E2-913C2D714B28}" type="slidenum">
              <a:rPr lang="ru-RU" smtClean="0"/>
              <a:t>35</a:t>
            </a:fld>
            <a:endParaRPr lang="ru-RU"/>
          </a:p>
        </p:txBody>
      </p:sp>
    </p:spTree>
    <p:extLst>
      <p:ext uri="{BB962C8B-B14F-4D97-AF65-F5344CB8AC3E}">
        <p14:creationId xmlns:p14="http://schemas.microsoft.com/office/powerpoint/2010/main" val="13728446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3600" dirty="0"/>
              <a:t>Abolition of </a:t>
            </a:r>
            <a:r>
              <a:rPr lang="en-US" sz="3600" dirty="0" smtClean="0"/>
              <a:t>serfdom</a:t>
            </a:r>
            <a:endParaRPr lang="ru-RU" sz="3600" dirty="0"/>
          </a:p>
        </p:txBody>
      </p:sp>
      <p:sp>
        <p:nvSpPr>
          <p:cNvPr id="5" name="Объект 4"/>
          <p:cNvSpPr>
            <a:spLocks noGrp="1"/>
          </p:cNvSpPr>
          <p:nvPr>
            <p:ph sz="half" idx="1"/>
          </p:nvPr>
        </p:nvSpPr>
        <p:spPr>
          <a:xfrm>
            <a:off x="467544" y="1628800"/>
            <a:ext cx="3096344" cy="4320480"/>
          </a:xfrm>
        </p:spPr>
        <p:txBody>
          <a:bodyPr/>
          <a:lstStyle/>
          <a:p>
            <a:pPr marL="0" indent="0">
              <a:buNone/>
            </a:pPr>
            <a:r>
              <a:rPr lang="en-US" dirty="0" smtClean="0"/>
              <a:t>‘The great chain broke down and hit with one end at the lords and with the other at the peasants’</a:t>
            </a:r>
          </a:p>
          <a:p>
            <a:pPr marL="0" indent="0">
              <a:buNone/>
            </a:pPr>
            <a:r>
              <a:rPr lang="en-US" dirty="0" smtClean="0"/>
              <a:t>(Nicolay </a:t>
            </a:r>
            <a:r>
              <a:rPr lang="en-US" dirty="0" err="1" smtClean="0"/>
              <a:t>Nekrasov</a:t>
            </a:r>
            <a:r>
              <a:rPr lang="en-US" dirty="0" smtClean="0"/>
              <a:t>)</a:t>
            </a:r>
            <a:endParaRPr lang="ru-RU" dirty="0"/>
          </a:p>
        </p:txBody>
      </p:sp>
      <p:sp>
        <p:nvSpPr>
          <p:cNvPr id="6" name="Объект 5"/>
          <p:cNvSpPr>
            <a:spLocks noGrp="1"/>
          </p:cNvSpPr>
          <p:nvPr>
            <p:ph sz="half" idx="2"/>
          </p:nvPr>
        </p:nvSpPr>
        <p:spPr>
          <a:xfrm>
            <a:off x="3995936" y="1556792"/>
            <a:ext cx="4978896" cy="4525963"/>
          </a:xfrm>
        </p:spPr>
        <p:txBody>
          <a:bodyPr/>
          <a:lstStyle/>
          <a:p>
            <a:pPr marL="0" indent="0">
              <a:buNone/>
            </a:pPr>
            <a:r>
              <a:rPr lang="en-US" dirty="0" smtClean="0"/>
              <a:t>Harvest in relation to sowing</a:t>
            </a:r>
          </a:p>
          <a:p>
            <a:pPr marL="0" indent="0">
              <a:buNone/>
            </a:pPr>
            <a:endParaRPr lang="ru-RU" dirty="0"/>
          </a:p>
        </p:txBody>
      </p:sp>
      <p:pic>
        <p:nvPicPr>
          <p:cNvPr id="614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7944" y="2420888"/>
            <a:ext cx="4594845" cy="30632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Номер слайда 2"/>
          <p:cNvSpPr>
            <a:spLocks noGrp="1"/>
          </p:cNvSpPr>
          <p:nvPr>
            <p:ph type="sldNum" sz="quarter" idx="12"/>
          </p:nvPr>
        </p:nvSpPr>
        <p:spPr/>
        <p:txBody>
          <a:bodyPr/>
          <a:lstStyle/>
          <a:p>
            <a:fld id="{13571872-05C1-4A24-B6E2-913C2D714B28}" type="slidenum">
              <a:rPr lang="ru-RU" smtClean="0"/>
              <a:t>36</a:t>
            </a:fld>
            <a:endParaRPr lang="ru-RU"/>
          </a:p>
        </p:txBody>
      </p:sp>
    </p:spTree>
    <p:extLst>
      <p:ext uri="{BB962C8B-B14F-4D97-AF65-F5344CB8AC3E}">
        <p14:creationId xmlns:p14="http://schemas.microsoft.com/office/powerpoint/2010/main" val="36337837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z="3600" dirty="0"/>
              <a:t>The judicial reform</a:t>
            </a:r>
            <a:endParaRPr lang="ru-RU" sz="3600" dirty="0"/>
          </a:p>
        </p:txBody>
      </p:sp>
      <p:sp>
        <p:nvSpPr>
          <p:cNvPr id="4" name="Объект 3"/>
          <p:cNvSpPr>
            <a:spLocks noGrp="1"/>
          </p:cNvSpPr>
          <p:nvPr>
            <p:ph sz="half" idx="2"/>
          </p:nvPr>
        </p:nvSpPr>
        <p:spPr>
          <a:xfrm>
            <a:off x="4427984" y="1600200"/>
            <a:ext cx="4464496" cy="4525963"/>
          </a:xfrm>
        </p:spPr>
        <p:txBody>
          <a:bodyPr>
            <a:normAutofit fontScale="85000" lnSpcReduction="10000"/>
          </a:bodyPr>
          <a:lstStyle/>
          <a:p>
            <a:pPr marL="0" indent="0">
              <a:buNone/>
            </a:pPr>
            <a:r>
              <a:rPr lang="en-US" dirty="0"/>
              <a:t>The judicial reform of Alexander I</a:t>
            </a:r>
            <a:r>
              <a:rPr lang="en-US" b="1" dirty="0"/>
              <a:t>I</a:t>
            </a:r>
            <a:r>
              <a:rPr lang="en-US" dirty="0"/>
              <a:t> is generally considered one of the most successful and consistent of all his </a:t>
            </a:r>
            <a:r>
              <a:rPr lang="en-US" dirty="0" smtClean="0"/>
              <a:t>reforms. </a:t>
            </a:r>
            <a:r>
              <a:rPr lang="en-US" dirty="0"/>
              <a:t>A completely new court system and order of legal proceedings were established. The main results were the introduction of a unified judicial system instead of a cumbersome set of estates of the realm courts, and fundamental changes in criminal trials. </a:t>
            </a:r>
            <a:endParaRPr lang="ru-RU" dirty="0"/>
          </a:p>
        </p:txBody>
      </p:sp>
      <p:pic>
        <p:nvPicPr>
          <p:cNvPr id="8194"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570389" y="2541111"/>
            <a:ext cx="3528060" cy="2644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Номер слайда 2"/>
          <p:cNvSpPr>
            <a:spLocks noGrp="1"/>
          </p:cNvSpPr>
          <p:nvPr>
            <p:ph type="sldNum" sz="quarter" idx="12"/>
          </p:nvPr>
        </p:nvSpPr>
        <p:spPr/>
        <p:txBody>
          <a:bodyPr/>
          <a:lstStyle/>
          <a:p>
            <a:fld id="{13571872-05C1-4A24-B6E2-913C2D714B28}" type="slidenum">
              <a:rPr lang="ru-RU" smtClean="0"/>
              <a:t>37</a:t>
            </a:fld>
            <a:endParaRPr lang="ru-RU"/>
          </a:p>
        </p:txBody>
      </p:sp>
    </p:spTree>
    <p:extLst>
      <p:ext uri="{BB962C8B-B14F-4D97-AF65-F5344CB8AC3E}">
        <p14:creationId xmlns:p14="http://schemas.microsoft.com/office/powerpoint/2010/main" val="16939164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z="3600" i="1" dirty="0" err="1" smtClean="0"/>
              <a:t>Zemstvo</a:t>
            </a:r>
            <a:endParaRPr lang="ru-RU" sz="3600" i="1" dirty="0"/>
          </a:p>
        </p:txBody>
      </p:sp>
      <p:sp>
        <p:nvSpPr>
          <p:cNvPr id="3" name="Объект 2"/>
          <p:cNvSpPr>
            <a:spLocks noGrp="1"/>
          </p:cNvSpPr>
          <p:nvPr>
            <p:ph sz="half" idx="1"/>
          </p:nvPr>
        </p:nvSpPr>
        <p:spPr/>
        <p:txBody>
          <a:bodyPr>
            <a:normAutofit fontScale="85000" lnSpcReduction="10000"/>
          </a:bodyPr>
          <a:lstStyle/>
          <a:p>
            <a:pPr marL="0" indent="0">
              <a:buNone/>
            </a:pPr>
            <a:r>
              <a:rPr lang="en-US" i="1" dirty="0" err="1" smtClean="0"/>
              <a:t>Zemstvo</a:t>
            </a:r>
            <a:r>
              <a:rPr lang="en-US" dirty="0" smtClean="0"/>
              <a:t> having lunch</a:t>
            </a:r>
          </a:p>
          <a:p>
            <a:pPr marL="0" indent="0">
              <a:buNone/>
            </a:pPr>
            <a:endParaRPr lang="en-US" dirty="0"/>
          </a:p>
          <a:p>
            <a:pPr marL="0" indent="0">
              <a:buNone/>
            </a:pPr>
            <a:endParaRPr lang="ru-RU" dirty="0"/>
          </a:p>
        </p:txBody>
      </p:sp>
      <p:sp>
        <p:nvSpPr>
          <p:cNvPr id="4" name="Объект 3"/>
          <p:cNvSpPr>
            <a:spLocks noGrp="1"/>
          </p:cNvSpPr>
          <p:nvPr>
            <p:ph sz="half" idx="2"/>
          </p:nvPr>
        </p:nvSpPr>
        <p:spPr/>
        <p:txBody>
          <a:bodyPr>
            <a:normAutofit fontScale="85000" lnSpcReduction="10000"/>
          </a:bodyPr>
          <a:lstStyle/>
          <a:p>
            <a:pPr marL="0" indent="0">
              <a:buNone/>
            </a:pPr>
            <a:r>
              <a:rPr lang="en-US" dirty="0" smtClean="0"/>
              <a:t>During </a:t>
            </a:r>
            <a:r>
              <a:rPr lang="en-US" dirty="0"/>
              <a:t>the 50 years of the </a:t>
            </a:r>
            <a:r>
              <a:rPr lang="en-US" i="1" dirty="0" err="1"/>
              <a:t>zemstvos</a:t>
            </a:r>
            <a:r>
              <a:rPr lang="en-US" dirty="0"/>
              <a:t>, they succeeded in solving many problems of general education, public medical service, construction and maintenance of roads and sponsoring local economic development. The </a:t>
            </a:r>
            <a:r>
              <a:rPr lang="en-US" dirty="0" err="1"/>
              <a:t>Zemstva</a:t>
            </a:r>
            <a:r>
              <a:rPr lang="en-US" dirty="0"/>
              <a:t> hired professional experts from the </a:t>
            </a:r>
            <a:r>
              <a:rPr lang="en-US" i="1" dirty="0" smtClean="0"/>
              <a:t>intelligentsia</a:t>
            </a:r>
            <a:r>
              <a:rPr lang="en-US" dirty="0"/>
              <a:t> in aid of their activity, who came to be known as the 'third element'.</a:t>
            </a:r>
            <a:endParaRPr lang="ru-RU"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2564904"/>
            <a:ext cx="3740761" cy="22238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Номер слайда 4"/>
          <p:cNvSpPr>
            <a:spLocks noGrp="1"/>
          </p:cNvSpPr>
          <p:nvPr>
            <p:ph type="sldNum" sz="quarter" idx="12"/>
          </p:nvPr>
        </p:nvSpPr>
        <p:spPr/>
        <p:txBody>
          <a:bodyPr/>
          <a:lstStyle/>
          <a:p>
            <a:fld id="{13571872-05C1-4A24-B6E2-913C2D714B28}" type="slidenum">
              <a:rPr lang="ru-RU" smtClean="0"/>
              <a:t>38</a:t>
            </a:fld>
            <a:endParaRPr lang="ru-RU"/>
          </a:p>
        </p:txBody>
      </p:sp>
    </p:spTree>
    <p:extLst>
      <p:ext uri="{BB962C8B-B14F-4D97-AF65-F5344CB8AC3E}">
        <p14:creationId xmlns:p14="http://schemas.microsoft.com/office/powerpoint/2010/main" val="39951941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z="3600" dirty="0" smtClean="0"/>
              <a:t>The military reform</a:t>
            </a:r>
            <a:endParaRPr lang="ru-RU" sz="3600" dirty="0"/>
          </a:p>
        </p:txBody>
      </p:sp>
      <p:sp>
        <p:nvSpPr>
          <p:cNvPr id="3" name="Объект 2"/>
          <p:cNvSpPr>
            <a:spLocks noGrp="1"/>
          </p:cNvSpPr>
          <p:nvPr>
            <p:ph sz="half" idx="1"/>
          </p:nvPr>
        </p:nvSpPr>
        <p:spPr>
          <a:xfrm>
            <a:off x="362062" y="1363940"/>
            <a:ext cx="4038600" cy="4525963"/>
          </a:xfrm>
        </p:spPr>
        <p:txBody>
          <a:bodyPr>
            <a:normAutofit fontScale="77500" lnSpcReduction="20000"/>
          </a:bodyPr>
          <a:lstStyle/>
          <a:p>
            <a:pPr marL="0" indent="0" algn="ctr">
              <a:buNone/>
            </a:pPr>
            <a:r>
              <a:rPr lang="en-US" dirty="0" smtClean="0"/>
              <a:t>Dmitry </a:t>
            </a:r>
            <a:r>
              <a:rPr lang="en-US" dirty="0" err="1" smtClean="0"/>
              <a:t>Milyutin</a:t>
            </a:r>
            <a:endParaRPr lang="en-US" dirty="0" smtClean="0"/>
          </a:p>
          <a:p>
            <a:pPr marL="0" indent="0">
              <a:buNone/>
            </a:pPr>
            <a:endParaRPr lang="en-US" dirty="0"/>
          </a:p>
          <a:p>
            <a:pPr marL="0" indent="0">
              <a:buNone/>
            </a:pPr>
            <a:endParaRPr lang="ru-RU" dirty="0"/>
          </a:p>
        </p:txBody>
      </p:sp>
      <p:sp>
        <p:nvSpPr>
          <p:cNvPr id="4" name="Объект 3"/>
          <p:cNvSpPr>
            <a:spLocks noGrp="1"/>
          </p:cNvSpPr>
          <p:nvPr>
            <p:ph sz="half" idx="2"/>
          </p:nvPr>
        </p:nvSpPr>
        <p:spPr>
          <a:xfrm>
            <a:off x="4716016" y="1484784"/>
            <a:ext cx="4038600" cy="4525963"/>
          </a:xfrm>
        </p:spPr>
        <p:txBody>
          <a:bodyPr>
            <a:normAutofit fontScale="77500" lnSpcReduction="20000"/>
          </a:bodyPr>
          <a:lstStyle/>
          <a:p>
            <a:pPr marL="0" indent="0">
              <a:buNone/>
            </a:pPr>
            <a:r>
              <a:rPr lang="en-US" dirty="0"/>
              <a:t>The military reforms carried on during </a:t>
            </a:r>
            <a:r>
              <a:rPr lang="en-US" dirty="0" err="1"/>
              <a:t>Milyutin's</a:t>
            </a:r>
            <a:r>
              <a:rPr lang="en-US" dirty="0"/>
              <a:t> long tenure resulted in the levy system being introduced to Russia and military districts being created across the country. Military service was declared compulsory to all males aged 21 for 6 years instead of the previous 25 years. This applied to all males including nobles. The system of military education was also reformed, and elementary education was made available to all the draftees. </a:t>
            </a:r>
            <a:endParaRPr lang="ru-RU" dirty="0"/>
          </a:p>
        </p:txBody>
      </p:sp>
      <p:pic>
        <p:nvPicPr>
          <p:cNvPr id="921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2776" y="2132856"/>
            <a:ext cx="2897172" cy="37547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Номер слайда 4"/>
          <p:cNvSpPr>
            <a:spLocks noGrp="1"/>
          </p:cNvSpPr>
          <p:nvPr>
            <p:ph type="sldNum" sz="quarter" idx="12"/>
          </p:nvPr>
        </p:nvSpPr>
        <p:spPr/>
        <p:txBody>
          <a:bodyPr/>
          <a:lstStyle/>
          <a:p>
            <a:fld id="{13571872-05C1-4A24-B6E2-913C2D714B28}" type="slidenum">
              <a:rPr lang="ru-RU" smtClean="0"/>
              <a:t>39</a:t>
            </a:fld>
            <a:endParaRPr lang="ru-RU"/>
          </a:p>
        </p:txBody>
      </p:sp>
    </p:spTree>
    <p:extLst>
      <p:ext uri="{BB962C8B-B14F-4D97-AF65-F5344CB8AC3E}">
        <p14:creationId xmlns:p14="http://schemas.microsoft.com/office/powerpoint/2010/main" val="7305441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395536" y="2708920"/>
            <a:ext cx="8229600" cy="1143000"/>
          </a:xfrm>
        </p:spPr>
        <p:txBody>
          <a:bodyPr>
            <a:noAutofit/>
          </a:bodyPr>
          <a:lstStyle/>
          <a:p>
            <a:r>
              <a:rPr lang="en-US" sz="3600" dirty="0" smtClean="0"/>
              <a:t>I. The European trend of modernization</a:t>
            </a:r>
            <a:br>
              <a:rPr lang="en-US" sz="3600" dirty="0" smtClean="0"/>
            </a:br>
            <a:r>
              <a:rPr lang="en-US" sz="3600" dirty="0" smtClean="0"/>
              <a:t>and Russian dual society</a:t>
            </a:r>
            <a:endParaRPr lang="ru-RU" sz="3600" dirty="0"/>
          </a:p>
        </p:txBody>
      </p:sp>
      <p:sp>
        <p:nvSpPr>
          <p:cNvPr id="2" name="Номер слайда 1"/>
          <p:cNvSpPr>
            <a:spLocks noGrp="1"/>
          </p:cNvSpPr>
          <p:nvPr>
            <p:ph type="sldNum" sz="quarter" idx="12"/>
          </p:nvPr>
        </p:nvSpPr>
        <p:spPr/>
        <p:txBody>
          <a:bodyPr/>
          <a:lstStyle/>
          <a:p>
            <a:fld id="{13571872-05C1-4A24-B6E2-913C2D714B28}" type="slidenum">
              <a:rPr lang="ru-RU" smtClean="0"/>
              <a:t>4</a:t>
            </a:fld>
            <a:endParaRPr lang="ru-RU"/>
          </a:p>
        </p:txBody>
      </p:sp>
    </p:spTree>
    <p:extLst>
      <p:ext uri="{BB962C8B-B14F-4D97-AF65-F5344CB8AC3E}">
        <p14:creationId xmlns:p14="http://schemas.microsoft.com/office/powerpoint/2010/main" val="28381564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3600" dirty="0" smtClean="0"/>
              <a:t>‘A Big Bang’ of Russian culture</a:t>
            </a:r>
            <a:endParaRPr lang="ru-RU" sz="3600" dirty="0"/>
          </a:p>
        </p:txBody>
      </p:sp>
      <p:sp>
        <p:nvSpPr>
          <p:cNvPr id="5" name="Объект 4"/>
          <p:cNvSpPr>
            <a:spLocks noGrp="1"/>
          </p:cNvSpPr>
          <p:nvPr>
            <p:ph idx="1"/>
          </p:nvPr>
        </p:nvSpPr>
        <p:spPr>
          <a:xfrm>
            <a:off x="539552" y="2132856"/>
            <a:ext cx="8229600" cy="2908920"/>
          </a:xfrm>
        </p:spPr>
        <p:txBody>
          <a:bodyPr>
            <a:normAutofit/>
          </a:bodyPr>
          <a:lstStyle/>
          <a:p>
            <a:r>
              <a:rPr lang="en-US" sz="2800" dirty="0"/>
              <a:t>1866 Fyodor Dostoevsky, </a:t>
            </a:r>
            <a:r>
              <a:rPr lang="en-US" sz="2800" i="1" dirty="0"/>
              <a:t>Crime and Punishment</a:t>
            </a:r>
          </a:p>
          <a:p>
            <a:r>
              <a:rPr lang="ru-RU" sz="2800" dirty="0" smtClean="0"/>
              <a:t>18</a:t>
            </a:r>
            <a:r>
              <a:rPr lang="en-US" sz="2800" dirty="0" smtClean="0"/>
              <a:t>66-73</a:t>
            </a:r>
            <a:r>
              <a:rPr lang="ru-RU" sz="2800" dirty="0" smtClean="0"/>
              <a:t> </a:t>
            </a:r>
            <a:r>
              <a:rPr lang="en-US" sz="2800" dirty="0" smtClean="0"/>
              <a:t>Leo Tolstoy, </a:t>
            </a:r>
            <a:r>
              <a:rPr lang="en-US" sz="2800" i="1" dirty="0" smtClean="0"/>
              <a:t>War and Peace</a:t>
            </a:r>
            <a:r>
              <a:rPr lang="en-US" sz="2800" dirty="0" smtClean="0"/>
              <a:t> </a:t>
            </a:r>
          </a:p>
          <a:p>
            <a:r>
              <a:rPr lang="en-US" sz="2800" dirty="0" smtClean="0"/>
              <a:t>1870–1873 Ilya Repin, </a:t>
            </a:r>
            <a:r>
              <a:rPr lang="en-US" sz="2800" i="1" dirty="0" smtClean="0"/>
              <a:t>Barge </a:t>
            </a:r>
            <a:r>
              <a:rPr lang="en-US" sz="2800" i="1" dirty="0"/>
              <a:t>Haulers on the Volga</a:t>
            </a:r>
            <a:r>
              <a:rPr lang="en-US" sz="2800" dirty="0"/>
              <a:t> </a:t>
            </a:r>
            <a:endParaRPr lang="en-US" sz="2800" dirty="0" smtClean="0"/>
          </a:p>
          <a:p>
            <a:r>
              <a:rPr lang="en-US" sz="2800" dirty="0" smtClean="0"/>
              <a:t>1872-80 Modest Mussorgsky</a:t>
            </a:r>
            <a:r>
              <a:rPr lang="en-US" sz="2800" i="1" dirty="0" smtClean="0"/>
              <a:t>, </a:t>
            </a:r>
            <a:r>
              <a:rPr lang="en-US" sz="2800" i="1" dirty="0" err="1" smtClean="0"/>
              <a:t>Khovanshchina</a:t>
            </a:r>
            <a:endParaRPr lang="en-US" sz="2800" i="1" dirty="0" smtClean="0"/>
          </a:p>
          <a:p>
            <a:r>
              <a:rPr lang="en-US" sz="2800" dirty="0" smtClean="0"/>
              <a:t>1879 </a:t>
            </a:r>
            <a:r>
              <a:rPr lang="en-US" sz="2800" dirty="0" err="1" smtClean="0"/>
              <a:t>Pyotr</a:t>
            </a:r>
            <a:r>
              <a:rPr lang="en-US" sz="2800" dirty="0" smtClean="0"/>
              <a:t> Tchaikovsky, Eugene </a:t>
            </a:r>
            <a:r>
              <a:rPr lang="en-US" sz="2800" dirty="0" err="1" smtClean="0"/>
              <a:t>Onegin</a:t>
            </a:r>
            <a:endParaRPr lang="en-US" sz="2800" dirty="0" smtClean="0"/>
          </a:p>
          <a:p>
            <a:endParaRPr lang="en-US" dirty="0"/>
          </a:p>
          <a:p>
            <a:endParaRPr lang="ru-RU" dirty="0"/>
          </a:p>
        </p:txBody>
      </p:sp>
      <p:sp>
        <p:nvSpPr>
          <p:cNvPr id="3" name="Номер слайда 2"/>
          <p:cNvSpPr>
            <a:spLocks noGrp="1"/>
          </p:cNvSpPr>
          <p:nvPr>
            <p:ph type="sldNum" sz="quarter" idx="12"/>
          </p:nvPr>
        </p:nvSpPr>
        <p:spPr/>
        <p:txBody>
          <a:bodyPr/>
          <a:lstStyle/>
          <a:p>
            <a:fld id="{13571872-05C1-4A24-B6E2-913C2D714B28}" type="slidenum">
              <a:rPr lang="ru-RU" smtClean="0"/>
              <a:t>40</a:t>
            </a:fld>
            <a:endParaRPr lang="ru-RU"/>
          </a:p>
        </p:txBody>
      </p:sp>
    </p:spTree>
    <p:extLst>
      <p:ext uri="{BB962C8B-B14F-4D97-AF65-F5344CB8AC3E}">
        <p14:creationId xmlns:p14="http://schemas.microsoft.com/office/powerpoint/2010/main" val="6350326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z="3600" dirty="0" smtClean="0"/>
              <a:t>Nikolai </a:t>
            </a:r>
            <a:r>
              <a:rPr lang="en-US" sz="3600" dirty="0" err="1" smtClean="0"/>
              <a:t>Leskov</a:t>
            </a:r>
            <a:r>
              <a:rPr lang="en-US" sz="3600" dirty="0" smtClean="0"/>
              <a:t> </a:t>
            </a:r>
            <a:endParaRPr lang="ru-RU" sz="3600" dirty="0"/>
          </a:p>
        </p:txBody>
      </p:sp>
      <p:sp>
        <p:nvSpPr>
          <p:cNvPr id="4" name="Объект 3"/>
          <p:cNvSpPr>
            <a:spLocks noGrp="1"/>
          </p:cNvSpPr>
          <p:nvPr>
            <p:ph sz="half" idx="2"/>
          </p:nvPr>
        </p:nvSpPr>
        <p:spPr/>
        <p:txBody>
          <a:bodyPr>
            <a:normAutofit fontScale="85000" lnSpcReduction="20000"/>
          </a:bodyPr>
          <a:lstStyle/>
          <a:p>
            <a:pPr marL="0" indent="0">
              <a:buNone/>
            </a:pPr>
            <a:r>
              <a:rPr lang="en-US" dirty="0"/>
              <a:t> </a:t>
            </a:r>
            <a:r>
              <a:rPr lang="en-US" dirty="0" err="1"/>
              <a:t>Leskov</a:t>
            </a:r>
            <a:r>
              <a:rPr lang="en-US" dirty="0"/>
              <a:t> is credited with creating a comprehensive picture of contemporary Russian society using mostly short literary forms</a:t>
            </a:r>
            <a:r>
              <a:rPr lang="en-US" dirty="0" smtClean="0"/>
              <a:t>. His </a:t>
            </a:r>
            <a:r>
              <a:rPr lang="en-US" dirty="0"/>
              <a:t>major works include </a:t>
            </a:r>
            <a:r>
              <a:rPr lang="en-US" i="1" dirty="0">
                <a:hlinkClick r:id="rId2" tooltip="Lady Macbeth of the Mtsensk District (novella)"/>
              </a:rPr>
              <a:t>Lady Macbeth of </a:t>
            </a:r>
            <a:r>
              <a:rPr lang="en-US" i="1" dirty="0" err="1">
                <a:hlinkClick r:id="rId2" tooltip="Lady Macbeth of the Mtsensk District (novella)"/>
              </a:rPr>
              <a:t>Mtsensk</a:t>
            </a:r>
            <a:r>
              <a:rPr lang="en-US" dirty="0"/>
              <a:t> (1865) (which was later made into an opera by </a:t>
            </a:r>
            <a:r>
              <a:rPr lang="en-US" dirty="0">
                <a:hlinkClick r:id="rId3" tooltip="Dmitri Shostakovich"/>
              </a:rPr>
              <a:t>Shostakovich</a:t>
            </a:r>
            <a:r>
              <a:rPr lang="en-US" dirty="0"/>
              <a:t>), </a:t>
            </a:r>
            <a:r>
              <a:rPr lang="en-US" i="1" dirty="0">
                <a:hlinkClick r:id="rId4" tooltip="The Cathedral Folk"/>
              </a:rPr>
              <a:t>The Cathedral Folk</a:t>
            </a:r>
            <a:r>
              <a:rPr lang="en-US" dirty="0"/>
              <a:t> (1872), </a:t>
            </a:r>
            <a:r>
              <a:rPr lang="en-US" i="1" dirty="0">
                <a:hlinkClick r:id="rId5" tooltip="The Enchanted Wanderer"/>
              </a:rPr>
              <a:t>The Enchanted Wanderer</a:t>
            </a:r>
            <a:r>
              <a:rPr lang="en-US" dirty="0"/>
              <a:t> (1873), and "</a:t>
            </a:r>
            <a:r>
              <a:rPr lang="en-US" dirty="0">
                <a:hlinkClick r:id="rId6" tooltip="The Tale of Cross-eyed Lefty from Tula and the Steel Flea"/>
              </a:rPr>
              <a:t>The Tale of Cross-eyed Lefty from Tula and the Steel Flea</a:t>
            </a:r>
            <a:r>
              <a:rPr lang="en-US" dirty="0"/>
              <a:t>" (1881</a:t>
            </a:r>
            <a:r>
              <a:rPr lang="en-US" dirty="0" smtClean="0"/>
              <a:t>). (WP)</a:t>
            </a:r>
            <a:endParaRPr lang="ru-RU" dirty="0"/>
          </a:p>
        </p:txBody>
      </p:sp>
      <p:pic>
        <p:nvPicPr>
          <p:cNvPr id="2050" name="Picture 2"/>
          <p:cNvPicPr>
            <a:picLocks noGrp="1" noChangeAspect="1" noChangeArrowheads="1"/>
          </p:cNvPicPr>
          <p:nvPr>
            <p:ph sz="half" idx="1"/>
          </p:nvPr>
        </p:nvPicPr>
        <p:blipFill>
          <a:blip r:embed="rId7" cstate="print">
            <a:extLst>
              <a:ext uri="{28A0092B-C50C-407E-A947-70E740481C1C}">
                <a14:useLocalDpi xmlns:a14="http://schemas.microsoft.com/office/drawing/2010/main" val="0"/>
              </a:ext>
            </a:extLst>
          </a:blip>
          <a:srcRect/>
          <a:stretch>
            <a:fillRect/>
          </a:stretch>
        </p:blipFill>
        <p:spPr bwMode="auto">
          <a:xfrm>
            <a:off x="1115616" y="2132856"/>
            <a:ext cx="2376700" cy="32324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Номер слайда 2"/>
          <p:cNvSpPr>
            <a:spLocks noGrp="1"/>
          </p:cNvSpPr>
          <p:nvPr>
            <p:ph type="sldNum" sz="quarter" idx="12"/>
          </p:nvPr>
        </p:nvSpPr>
        <p:spPr/>
        <p:txBody>
          <a:bodyPr/>
          <a:lstStyle/>
          <a:p>
            <a:fld id="{13571872-05C1-4A24-B6E2-913C2D714B28}" type="slidenum">
              <a:rPr lang="ru-RU" smtClean="0"/>
              <a:t>41</a:t>
            </a:fld>
            <a:endParaRPr lang="ru-RU"/>
          </a:p>
        </p:txBody>
      </p:sp>
    </p:spTree>
    <p:extLst>
      <p:ext uri="{BB962C8B-B14F-4D97-AF65-F5344CB8AC3E}">
        <p14:creationId xmlns:p14="http://schemas.microsoft.com/office/powerpoint/2010/main" val="27539581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r>
              <a:rPr lang="en-US" sz="3600" dirty="0" smtClean="0"/>
              <a:t>Economic situation by 1881</a:t>
            </a:r>
            <a:endParaRPr lang="ru-RU" sz="3600" dirty="0"/>
          </a:p>
        </p:txBody>
      </p:sp>
      <p:sp>
        <p:nvSpPr>
          <p:cNvPr id="6" name="Объект 5"/>
          <p:cNvSpPr>
            <a:spLocks noGrp="1"/>
          </p:cNvSpPr>
          <p:nvPr>
            <p:ph idx="1"/>
          </p:nvPr>
        </p:nvSpPr>
        <p:spPr>
          <a:xfrm>
            <a:off x="467544" y="1988840"/>
            <a:ext cx="8229600" cy="2836912"/>
          </a:xfrm>
        </p:spPr>
        <p:txBody>
          <a:bodyPr>
            <a:normAutofit/>
          </a:bodyPr>
          <a:lstStyle/>
          <a:p>
            <a:pPr marL="0" indent="0">
              <a:buNone/>
            </a:pPr>
            <a:r>
              <a:rPr lang="en-US" sz="2800" dirty="0"/>
              <a:t>“Industry is in a deplorable state, handicraft knowledge is not being improved, factory business is placed in the wrong conditions and suffers a lot from the dominance of the theory of free trade and the occasional patronage of individual enterprises</a:t>
            </a:r>
            <a:r>
              <a:rPr lang="en-US" sz="2800" dirty="0" smtClean="0"/>
              <a:t>” (</a:t>
            </a:r>
            <a:r>
              <a:rPr lang="en-US" sz="2800" dirty="0" err="1" smtClean="0"/>
              <a:t>Ignatyev</a:t>
            </a:r>
            <a:r>
              <a:rPr lang="en-US" sz="2800" dirty="0" smtClean="0"/>
              <a:t>, Minister of Interior)</a:t>
            </a:r>
            <a:endParaRPr lang="ru-RU" sz="2800" dirty="0"/>
          </a:p>
        </p:txBody>
      </p:sp>
      <p:sp>
        <p:nvSpPr>
          <p:cNvPr id="2" name="Номер слайда 1"/>
          <p:cNvSpPr>
            <a:spLocks noGrp="1"/>
          </p:cNvSpPr>
          <p:nvPr>
            <p:ph type="sldNum" sz="quarter" idx="12"/>
          </p:nvPr>
        </p:nvSpPr>
        <p:spPr/>
        <p:txBody>
          <a:bodyPr/>
          <a:lstStyle/>
          <a:p>
            <a:fld id="{13571872-05C1-4A24-B6E2-913C2D714B28}" type="slidenum">
              <a:rPr lang="ru-RU" smtClean="0"/>
              <a:t>42</a:t>
            </a:fld>
            <a:endParaRPr lang="ru-RU"/>
          </a:p>
        </p:txBody>
      </p:sp>
    </p:spTree>
    <p:extLst>
      <p:ext uri="{BB962C8B-B14F-4D97-AF65-F5344CB8AC3E}">
        <p14:creationId xmlns:p14="http://schemas.microsoft.com/office/powerpoint/2010/main" val="3865856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i="1" dirty="0" smtClean="0"/>
              <a:t>Intelligentsia</a:t>
            </a:r>
            <a:endParaRPr lang="ru-RU" i="1" dirty="0"/>
          </a:p>
        </p:txBody>
      </p:sp>
      <p:sp>
        <p:nvSpPr>
          <p:cNvPr id="3" name="Объект 2"/>
          <p:cNvSpPr>
            <a:spLocks noGrp="1"/>
          </p:cNvSpPr>
          <p:nvPr>
            <p:ph idx="1"/>
          </p:nvPr>
        </p:nvSpPr>
        <p:spPr/>
        <p:txBody>
          <a:bodyPr/>
          <a:lstStyle/>
          <a:p>
            <a:pPr marL="0" indent="0">
              <a:buNone/>
            </a:pPr>
            <a:r>
              <a:rPr lang="en-US" sz="2800" dirty="0" smtClean="0"/>
              <a:t>Such </a:t>
            </a:r>
            <a:r>
              <a:rPr lang="en-US" sz="2800" dirty="0"/>
              <a:t>a person enters into a </a:t>
            </a:r>
            <a:r>
              <a:rPr lang="en-US" sz="2800" dirty="0" smtClean="0"/>
              <a:t>special sort of relationship </a:t>
            </a:r>
            <a:r>
              <a:rPr lang="en-US" sz="2800" dirty="0"/>
              <a:t>with </a:t>
            </a:r>
            <a:r>
              <a:rPr lang="en-US" sz="2800" dirty="0" smtClean="0"/>
              <a:t>the idea</a:t>
            </a:r>
            <a:r>
              <a:rPr lang="en-US" sz="2800" dirty="0"/>
              <a:t>: not being rooted in </a:t>
            </a:r>
            <a:r>
              <a:rPr lang="en-US" sz="2800" dirty="0" smtClean="0"/>
              <a:t>reality </a:t>
            </a:r>
            <a:r>
              <a:rPr lang="en-US" sz="2800" dirty="0"/>
              <a:t>and </a:t>
            </a:r>
            <a:r>
              <a:rPr lang="en-US" sz="2800" dirty="0" smtClean="0"/>
              <a:t>not committed </a:t>
            </a:r>
            <a:r>
              <a:rPr lang="en-US" sz="2800" dirty="0"/>
              <a:t>to cultural tradition</a:t>
            </a:r>
            <a:r>
              <a:rPr lang="en-US" sz="2800" dirty="0" smtClean="0"/>
              <a:t>, he </a:t>
            </a:r>
            <a:r>
              <a:rPr lang="en-US" sz="2800" dirty="0"/>
              <a:t>is defenseless before its </a:t>
            </a:r>
            <a:r>
              <a:rPr lang="en-US" sz="2800" dirty="0" smtClean="0"/>
              <a:t>power. He </a:t>
            </a:r>
            <a:r>
              <a:rPr lang="en-US" sz="2800" dirty="0"/>
              <a:t>becomes a </a:t>
            </a:r>
            <a:r>
              <a:rPr lang="en-US" sz="2800" dirty="0" smtClean="0"/>
              <a:t>‘man </a:t>
            </a:r>
            <a:r>
              <a:rPr lang="en-US" sz="2800" dirty="0"/>
              <a:t>of </a:t>
            </a:r>
            <a:r>
              <a:rPr lang="en-US" sz="2800" dirty="0" smtClean="0"/>
              <a:t>the idea’, </a:t>
            </a:r>
            <a:r>
              <a:rPr lang="en-US" sz="2800" dirty="0"/>
              <a:t>obsessed with ideas. </a:t>
            </a:r>
            <a:r>
              <a:rPr lang="en-US" sz="2800" dirty="0" smtClean="0"/>
              <a:t>The </a:t>
            </a:r>
            <a:r>
              <a:rPr lang="en-US" sz="2800" dirty="0"/>
              <a:t>idea becomes in him an idea-power, </a:t>
            </a:r>
            <a:r>
              <a:rPr lang="en-US" sz="2800" dirty="0" err="1" smtClean="0"/>
              <a:t>omnipotential</a:t>
            </a:r>
            <a:r>
              <a:rPr lang="en-US" sz="2800" dirty="0" smtClean="0"/>
              <a:t> in shaping and distorting </a:t>
            </a:r>
            <a:r>
              <a:rPr lang="en-US" sz="2800" dirty="0"/>
              <a:t>his consciousness and </a:t>
            </a:r>
            <a:r>
              <a:rPr lang="en-US" sz="2800" dirty="0" smtClean="0"/>
              <a:t>life. (Boris </a:t>
            </a:r>
            <a:r>
              <a:rPr lang="en-US" sz="2800" dirty="0" err="1" smtClean="0"/>
              <a:t>Engelgardt</a:t>
            </a:r>
            <a:r>
              <a:rPr lang="en-US" sz="2800" dirty="0" smtClean="0"/>
              <a:t>)</a:t>
            </a:r>
            <a:endParaRPr lang="ru-RU" sz="2800" dirty="0"/>
          </a:p>
        </p:txBody>
      </p:sp>
      <p:sp>
        <p:nvSpPr>
          <p:cNvPr id="4" name="Номер слайда 3"/>
          <p:cNvSpPr>
            <a:spLocks noGrp="1"/>
          </p:cNvSpPr>
          <p:nvPr>
            <p:ph type="sldNum" sz="quarter" idx="12"/>
          </p:nvPr>
        </p:nvSpPr>
        <p:spPr/>
        <p:txBody>
          <a:bodyPr/>
          <a:lstStyle/>
          <a:p>
            <a:fld id="{13571872-05C1-4A24-B6E2-913C2D714B28}" type="slidenum">
              <a:rPr lang="ru-RU" smtClean="0"/>
              <a:t>43</a:t>
            </a:fld>
            <a:endParaRPr lang="ru-RU"/>
          </a:p>
        </p:txBody>
      </p:sp>
    </p:spTree>
    <p:extLst>
      <p:ext uri="{BB962C8B-B14F-4D97-AF65-F5344CB8AC3E}">
        <p14:creationId xmlns:p14="http://schemas.microsoft.com/office/powerpoint/2010/main" val="268596658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3600" i="1" dirty="0" smtClean="0"/>
              <a:t>Intelligentsia</a:t>
            </a:r>
            <a:r>
              <a:rPr lang="en-US" sz="3600" dirty="0" smtClean="0"/>
              <a:t> and revolution</a:t>
            </a:r>
            <a:endParaRPr lang="ru-RU" sz="3600" dirty="0"/>
          </a:p>
        </p:txBody>
      </p:sp>
      <p:sp>
        <p:nvSpPr>
          <p:cNvPr id="3" name="Объект 2"/>
          <p:cNvSpPr>
            <a:spLocks noGrp="1"/>
          </p:cNvSpPr>
          <p:nvPr>
            <p:ph sz="half" idx="1"/>
          </p:nvPr>
        </p:nvSpPr>
        <p:spPr>
          <a:xfrm>
            <a:off x="467544" y="1559991"/>
            <a:ext cx="4038600" cy="4525963"/>
          </a:xfrm>
        </p:spPr>
        <p:txBody>
          <a:bodyPr>
            <a:normAutofit fontScale="77500" lnSpcReduction="20000"/>
          </a:bodyPr>
          <a:lstStyle/>
          <a:p>
            <a:pPr marL="0" indent="0">
              <a:buNone/>
            </a:pPr>
            <a:r>
              <a:rPr lang="en-US" dirty="0" smtClean="0"/>
              <a:t>Dmitry </a:t>
            </a:r>
            <a:r>
              <a:rPr lang="en-US" dirty="0" err="1" smtClean="0"/>
              <a:t>Karakozov</a:t>
            </a:r>
            <a:r>
              <a:rPr lang="en-US" dirty="0" smtClean="0"/>
              <a:t> (1840-66)</a:t>
            </a:r>
          </a:p>
          <a:p>
            <a:pPr marL="0" indent="0">
              <a:buNone/>
            </a:pPr>
            <a:endParaRPr lang="ru-RU" dirty="0"/>
          </a:p>
        </p:txBody>
      </p:sp>
      <p:sp>
        <p:nvSpPr>
          <p:cNvPr id="4" name="Объект 3"/>
          <p:cNvSpPr>
            <a:spLocks noGrp="1"/>
          </p:cNvSpPr>
          <p:nvPr>
            <p:ph sz="half" idx="2"/>
          </p:nvPr>
        </p:nvSpPr>
        <p:spPr/>
        <p:txBody>
          <a:bodyPr>
            <a:normAutofit fontScale="77500" lnSpcReduction="20000"/>
          </a:bodyPr>
          <a:lstStyle/>
          <a:p>
            <a:pPr marL="0" indent="0">
              <a:buNone/>
            </a:pPr>
            <a:r>
              <a:rPr lang="en-US" dirty="0" err="1"/>
              <a:t>Karakozov</a:t>
            </a:r>
            <a:r>
              <a:rPr lang="en-US" dirty="0"/>
              <a:t> was born in the family of a minor nobility in Kostroma. He grew to hate his class because all they did was "suck the peasants' blood." He studied at Kazan University 1861-64 and at Moscow State University 1864-66. He was expelled from both which led to depression and a suicide attempt. In early 1866 he became a member of the "revolutionary wing" of the Ishutin Society, founded by his cousin Nikolai Ishutin in Moscow in 1863.</a:t>
            </a:r>
            <a:endParaRPr lang="ru-RU" dirty="0"/>
          </a:p>
        </p:txBody>
      </p:sp>
      <p:pic>
        <p:nvPicPr>
          <p:cNvPr id="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27584" y="2276872"/>
            <a:ext cx="3146425" cy="3524250"/>
          </a:xfrm>
          <a:prstGeom prst="rect">
            <a:avLst/>
          </a:prstGeom>
          <a:noFill/>
        </p:spPr>
      </p:pic>
      <p:sp>
        <p:nvSpPr>
          <p:cNvPr id="6" name="Номер слайда 5"/>
          <p:cNvSpPr>
            <a:spLocks noGrp="1"/>
          </p:cNvSpPr>
          <p:nvPr>
            <p:ph type="sldNum" sz="quarter" idx="12"/>
          </p:nvPr>
        </p:nvSpPr>
        <p:spPr/>
        <p:txBody>
          <a:bodyPr/>
          <a:lstStyle/>
          <a:p>
            <a:fld id="{13571872-05C1-4A24-B6E2-913C2D714B28}" type="slidenum">
              <a:rPr lang="ru-RU" smtClean="0"/>
              <a:t>44</a:t>
            </a:fld>
            <a:endParaRPr lang="ru-RU"/>
          </a:p>
        </p:txBody>
      </p:sp>
    </p:spTree>
    <p:extLst>
      <p:ext uri="{BB962C8B-B14F-4D97-AF65-F5344CB8AC3E}">
        <p14:creationId xmlns:p14="http://schemas.microsoft.com/office/powerpoint/2010/main" val="56999700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3600" dirty="0"/>
              <a:t>Trial of the </a:t>
            </a:r>
            <a:r>
              <a:rPr lang="en-US" sz="3600" dirty="0" smtClean="0"/>
              <a:t>193</a:t>
            </a:r>
            <a:r>
              <a:rPr lang="ru-RU" sz="3600" dirty="0" smtClean="0"/>
              <a:t> </a:t>
            </a:r>
            <a:r>
              <a:rPr lang="en-US" sz="3600" dirty="0" smtClean="0"/>
              <a:t>and Vera </a:t>
            </a:r>
            <a:r>
              <a:rPr lang="en-US" sz="3600" dirty="0" err="1" smtClean="0"/>
              <a:t>Zasulich</a:t>
            </a:r>
            <a:r>
              <a:rPr lang="en-US" sz="3600" dirty="0" smtClean="0"/>
              <a:t> </a:t>
            </a:r>
            <a:endParaRPr lang="ru-RU" sz="3600" dirty="0"/>
          </a:p>
        </p:txBody>
      </p:sp>
      <p:sp>
        <p:nvSpPr>
          <p:cNvPr id="3" name="Объект 2"/>
          <p:cNvSpPr>
            <a:spLocks noGrp="1"/>
          </p:cNvSpPr>
          <p:nvPr>
            <p:ph sz="half" idx="1"/>
          </p:nvPr>
        </p:nvSpPr>
        <p:spPr>
          <a:xfrm>
            <a:off x="457200" y="1600200"/>
            <a:ext cx="3106688" cy="4525963"/>
          </a:xfrm>
        </p:spPr>
        <p:txBody>
          <a:bodyPr>
            <a:normAutofit fontScale="85000" lnSpcReduction="20000"/>
          </a:bodyPr>
          <a:lstStyle/>
          <a:p>
            <a:pPr marL="0" indent="0">
              <a:buNone/>
            </a:pPr>
            <a:endParaRPr lang="en-US" dirty="0" smtClean="0"/>
          </a:p>
          <a:p>
            <a:pPr marL="0" indent="0">
              <a:buNone/>
            </a:pPr>
            <a:endParaRPr lang="en-US" dirty="0"/>
          </a:p>
          <a:p>
            <a:pPr marL="0" indent="0">
              <a:buNone/>
            </a:pPr>
            <a:endParaRPr lang="ru-RU" dirty="0"/>
          </a:p>
        </p:txBody>
      </p:sp>
      <p:sp>
        <p:nvSpPr>
          <p:cNvPr id="4" name="Объект 3"/>
          <p:cNvSpPr>
            <a:spLocks noGrp="1"/>
          </p:cNvSpPr>
          <p:nvPr>
            <p:ph sz="half" idx="2"/>
          </p:nvPr>
        </p:nvSpPr>
        <p:spPr>
          <a:xfrm>
            <a:off x="3995936" y="1600200"/>
            <a:ext cx="4896544" cy="4853136"/>
          </a:xfrm>
        </p:spPr>
        <p:txBody>
          <a:bodyPr>
            <a:normAutofit fontScale="85000" lnSpcReduction="20000"/>
          </a:bodyPr>
          <a:lstStyle/>
          <a:p>
            <a:pPr marL="0" indent="0">
              <a:buNone/>
            </a:pPr>
            <a:r>
              <a:rPr lang="en-US" dirty="0"/>
              <a:t>The </a:t>
            </a:r>
            <a:r>
              <a:rPr lang="en-US" b="1" dirty="0"/>
              <a:t>Trial of the 193</a:t>
            </a:r>
            <a:r>
              <a:rPr lang="en-US" dirty="0"/>
              <a:t> was a series of criminal trials held in Russia in 1877-1878 under the rule of Tsar Alexander II. The trial consisted of 193 students and other “revolutionaries” charged with populist “unrest” and propaganda against the Russian Empire. The Trial of the 193 was the largest political trial in Tsarist </a:t>
            </a:r>
            <a:r>
              <a:rPr lang="en-US" dirty="0" smtClean="0"/>
              <a:t>Russia.</a:t>
            </a:r>
            <a:r>
              <a:rPr lang="ru-RU" dirty="0" smtClean="0"/>
              <a:t> </a:t>
            </a:r>
            <a:r>
              <a:rPr lang="en-US" dirty="0"/>
              <a:t> The trial ended in mass acquittals, with only a small percentage being punished with sentences of hard labor or </a:t>
            </a:r>
            <a:r>
              <a:rPr lang="en-US" dirty="0" smtClean="0"/>
              <a:t>prison,</a:t>
            </a:r>
            <a:r>
              <a:rPr lang="en-US" dirty="0"/>
              <a:t> and consequently led to an increase in violent militancy among formerly peaceful revolutionaries.</a:t>
            </a:r>
            <a:endParaRPr lang="ru-RU"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755576" y="1988840"/>
            <a:ext cx="2604350" cy="3600400"/>
          </a:xfrm>
          <a:prstGeom prst="rect">
            <a:avLst/>
          </a:prstGeom>
          <a:noFill/>
        </p:spPr>
      </p:pic>
      <p:sp>
        <p:nvSpPr>
          <p:cNvPr id="6" name="Номер слайда 5"/>
          <p:cNvSpPr>
            <a:spLocks noGrp="1"/>
          </p:cNvSpPr>
          <p:nvPr>
            <p:ph type="sldNum" sz="quarter" idx="12"/>
          </p:nvPr>
        </p:nvSpPr>
        <p:spPr/>
        <p:txBody>
          <a:bodyPr/>
          <a:lstStyle/>
          <a:p>
            <a:fld id="{13571872-05C1-4A24-B6E2-913C2D714B28}" type="slidenum">
              <a:rPr lang="ru-RU" smtClean="0"/>
              <a:t>45</a:t>
            </a:fld>
            <a:endParaRPr lang="ru-RU"/>
          </a:p>
        </p:txBody>
      </p:sp>
    </p:spTree>
    <p:extLst>
      <p:ext uri="{BB962C8B-B14F-4D97-AF65-F5344CB8AC3E}">
        <p14:creationId xmlns:p14="http://schemas.microsoft.com/office/powerpoint/2010/main" val="265815698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normAutofit/>
          </a:bodyPr>
          <a:lstStyle/>
          <a:p>
            <a:r>
              <a:rPr lang="en-US" sz="3600" dirty="0"/>
              <a:t>Assassination of Alexander II </a:t>
            </a:r>
            <a:endParaRPr lang="ru-RU" sz="3600" dirty="0"/>
          </a:p>
        </p:txBody>
      </p:sp>
      <p:pic>
        <p:nvPicPr>
          <p:cNvPr id="1024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259632" y="2060848"/>
            <a:ext cx="6544438" cy="3272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Номер слайда 1"/>
          <p:cNvSpPr>
            <a:spLocks noGrp="1"/>
          </p:cNvSpPr>
          <p:nvPr>
            <p:ph type="sldNum" sz="quarter" idx="12"/>
          </p:nvPr>
        </p:nvSpPr>
        <p:spPr/>
        <p:txBody>
          <a:bodyPr/>
          <a:lstStyle/>
          <a:p>
            <a:fld id="{13571872-05C1-4A24-B6E2-913C2D714B28}" type="slidenum">
              <a:rPr lang="ru-RU" smtClean="0"/>
              <a:t>46</a:t>
            </a:fld>
            <a:endParaRPr lang="ru-RU"/>
          </a:p>
        </p:txBody>
      </p:sp>
    </p:spTree>
    <p:extLst>
      <p:ext uri="{BB962C8B-B14F-4D97-AF65-F5344CB8AC3E}">
        <p14:creationId xmlns:p14="http://schemas.microsoft.com/office/powerpoint/2010/main" val="419553035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67544" y="2276872"/>
            <a:ext cx="8229600" cy="1143000"/>
          </a:xfrm>
        </p:spPr>
        <p:txBody>
          <a:bodyPr>
            <a:normAutofit/>
          </a:bodyPr>
          <a:lstStyle/>
          <a:p>
            <a:r>
              <a:rPr lang="en-US" sz="3600" dirty="0" smtClean="0"/>
              <a:t>VI. Alexander III</a:t>
            </a:r>
            <a:endParaRPr lang="ru-RU" sz="3600" dirty="0"/>
          </a:p>
        </p:txBody>
      </p:sp>
      <p:sp>
        <p:nvSpPr>
          <p:cNvPr id="2" name="Номер слайда 1"/>
          <p:cNvSpPr>
            <a:spLocks noGrp="1"/>
          </p:cNvSpPr>
          <p:nvPr>
            <p:ph type="sldNum" sz="quarter" idx="12"/>
          </p:nvPr>
        </p:nvSpPr>
        <p:spPr/>
        <p:txBody>
          <a:bodyPr/>
          <a:lstStyle/>
          <a:p>
            <a:fld id="{13571872-05C1-4A24-B6E2-913C2D714B28}" type="slidenum">
              <a:rPr lang="ru-RU" smtClean="0"/>
              <a:t>47</a:t>
            </a:fld>
            <a:endParaRPr lang="ru-RU"/>
          </a:p>
        </p:txBody>
      </p:sp>
    </p:spTree>
    <p:extLst>
      <p:ext uri="{BB962C8B-B14F-4D97-AF65-F5344CB8AC3E}">
        <p14:creationId xmlns:p14="http://schemas.microsoft.com/office/powerpoint/2010/main" val="334502499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z="3600" dirty="0" smtClean="0"/>
              <a:t>Alexander III (1881-1894)</a:t>
            </a:r>
            <a:endParaRPr lang="ru-RU" sz="3600" dirty="0"/>
          </a:p>
        </p:txBody>
      </p:sp>
      <p:sp>
        <p:nvSpPr>
          <p:cNvPr id="4" name="Объект 3"/>
          <p:cNvSpPr>
            <a:spLocks noGrp="1"/>
          </p:cNvSpPr>
          <p:nvPr>
            <p:ph sz="half" idx="2"/>
          </p:nvPr>
        </p:nvSpPr>
        <p:spPr/>
        <p:txBody>
          <a:bodyPr>
            <a:normAutofit/>
          </a:bodyPr>
          <a:lstStyle/>
          <a:p>
            <a:pPr marL="0" indent="0">
              <a:buNone/>
            </a:pPr>
            <a:r>
              <a:rPr lang="en-US" dirty="0" smtClean="0"/>
              <a:t>Agenda:</a:t>
            </a:r>
          </a:p>
          <a:p>
            <a:r>
              <a:rPr lang="en-US" dirty="0"/>
              <a:t>Reversing (though not cancelling) his father’s reforms</a:t>
            </a:r>
          </a:p>
          <a:p>
            <a:r>
              <a:rPr lang="en-US" dirty="0" smtClean="0"/>
              <a:t>Financial stabilization and industrialization </a:t>
            </a:r>
          </a:p>
          <a:p>
            <a:r>
              <a:rPr lang="en-US" dirty="0" smtClean="0"/>
              <a:t>Policies </a:t>
            </a:r>
            <a:r>
              <a:rPr lang="en-US" dirty="0"/>
              <a:t>of </a:t>
            </a:r>
            <a:r>
              <a:rPr lang="en-US" dirty="0" err="1"/>
              <a:t>Russification</a:t>
            </a:r>
            <a:r>
              <a:rPr lang="en-US" dirty="0"/>
              <a:t> </a:t>
            </a:r>
          </a:p>
          <a:p>
            <a:r>
              <a:rPr lang="en-US" dirty="0"/>
              <a:t>Foreign policy of peace </a:t>
            </a:r>
          </a:p>
          <a:p>
            <a:r>
              <a:rPr lang="en-US" dirty="0"/>
              <a:t>Alliance with France </a:t>
            </a:r>
            <a:endParaRPr lang="ru-RU" dirty="0"/>
          </a:p>
          <a:p>
            <a:endParaRPr lang="ru-RU" dirty="0"/>
          </a:p>
        </p:txBody>
      </p:sp>
      <p:pic>
        <p:nvPicPr>
          <p:cNvPr id="5" name="Picture 3"/>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187624" y="2276872"/>
            <a:ext cx="2580250" cy="2845509"/>
          </a:xfrm>
          <a:noFill/>
        </p:spPr>
      </p:pic>
      <p:sp>
        <p:nvSpPr>
          <p:cNvPr id="3" name="Номер слайда 2"/>
          <p:cNvSpPr>
            <a:spLocks noGrp="1"/>
          </p:cNvSpPr>
          <p:nvPr>
            <p:ph type="sldNum" sz="quarter" idx="12"/>
          </p:nvPr>
        </p:nvSpPr>
        <p:spPr/>
        <p:txBody>
          <a:bodyPr/>
          <a:lstStyle/>
          <a:p>
            <a:fld id="{13571872-05C1-4A24-B6E2-913C2D714B28}" type="slidenum">
              <a:rPr lang="ru-RU" smtClean="0"/>
              <a:t>48</a:t>
            </a:fld>
            <a:endParaRPr lang="ru-RU"/>
          </a:p>
        </p:txBody>
      </p:sp>
    </p:spTree>
    <p:extLst>
      <p:ext uri="{BB962C8B-B14F-4D97-AF65-F5344CB8AC3E}">
        <p14:creationId xmlns:p14="http://schemas.microsoft.com/office/powerpoint/2010/main" val="378974197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3600" dirty="0"/>
              <a:t>Financial stabilization </a:t>
            </a:r>
            <a:r>
              <a:rPr lang="en-US" sz="3600" dirty="0" smtClean="0"/>
              <a:t>and protectionist policies</a:t>
            </a:r>
            <a:br>
              <a:rPr lang="en-US" sz="3600" dirty="0" smtClean="0"/>
            </a:br>
            <a:r>
              <a:rPr lang="en-US" sz="3600" dirty="0" smtClean="0"/>
              <a:t>resulting in rapid </a:t>
            </a:r>
            <a:r>
              <a:rPr lang="en-US" sz="3600" dirty="0"/>
              <a:t>industrialization </a:t>
            </a:r>
            <a:endParaRPr lang="ru-RU" sz="3600" dirty="0"/>
          </a:p>
        </p:txBody>
      </p:sp>
      <p:sp>
        <p:nvSpPr>
          <p:cNvPr id="3" name="Объект 2"/>
          <p:cNvSpPr>
            <a:spLocks noGrp="1"/>
          </p:cNvSpPr>
          <p:nvPr>
            <p:ph sz="half" idx="1"/>
          </p:nvPr>
        </p:nvSpPr>
        <p:spPr/>
        <p:txBody>
          <a:bodyPr/>
          <a:lstStyle/>
          <a:p>
            <a:pPr marL="0" indent="0" algn="ctr">
              <a:buNone/>
            </a:pPr>
            <a:r>
              <a:rPr lang="en-US" dirty="0"/>
              <a:t>Ivan </a:t>
            </a:r>
            <a:r>
              <a:rPr lang="en-US" dirty="0" err="1"/>
              <a:t>Vyshnegradsky</a:t>
            </a:r>
            <a:endParaRPr lang="en-US" dirty="0"/>
          </a:p>
          <a:p>
            <a:pPr marL="0" indent="0" algn="ctr">
              <a:buNone/>
            </a:pPr>
            <a:endParaRPr lang="en-US" dirty="0" smtClean="0"/>
          </a:p>
          <a:p>
            <a:pPr marL="0" indent="0">
              <a:buNone/>
            </a:pPr>
            <a:endParaRPr lang="en-US" dirty="0"/>
          </a:p>
          <a:p>
            <a:pPr marL="0" indent="0">
              <a:buNone/>
            </a:pPr>
            <a:endParaRPr lang="ru-RU" dirty="0"/>
          </a:p>
        </p:txBody>
      </p:sp>
      <p:sp>
        <p:nvSpPr>
          <p:cNvPr id="4" name="Объект 3"/>
          <p:cNvSpPr>
            <a:spLocks noGrp="1"/>
          </p:cNvSpPr>
          <p:nvPr>
            <p:ph sz="half" idx="2"/>
          </p:nvPr>
        </p:nvSpPr>
        <p:spPr/>
        <p:txBody>
          <a:bodyPr/>
          <a:lstStyle/>
          <a:p>
            <a:pPr marL="0" indent="0" algn="ctr">
              <a:buNone/>
            </a:pPr>
            <a:r>
              <a:rPr lang="en-US" dirty="0" smtClean="0"/>
              <a:t>Sergey Witte</a:t>
            </a:r>
            <a:endParaRPr lang="ru-RU"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148064" y="2420888"/>
            <a:ext cx="2304256" cy="30763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5656" y="2541438"/>
            <a:ext cx="2180923" cy="283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Номер слайда 5"/>
          <p:cNvSpPr>
            <a:spLocks noGrp="1"/>
          </p:cNvSpPr>
          <p:nvPr>
            <p:ph type="sldNum" sz="quarter" idx="12"/>
          </p:nvPr>
        </p:nvSpPr>
        <p:spPr/>
        <p:txBody>
          <a:bodyPr/>
          <a:lstStyle/>
          <a:p>
            <a:fld id="{13571872-05C1-4A24-B6E2-913C2D714B28}" type="slidenum">
              <a:rPr lang="ru-RU" smtClean="0"/>
              <a:t>49</a:t>
            </a:fld>
            <a:endParaRPr lang="ru-RU"/>
          </a:p>
        </p:txBody>
      </p:sp>
    </p:spTree>
    <p:extLst>
      <p:ext uri="{BB962C8B-B14F-4D97-AF65-F5344CB8AC3E}">
        <p14:creationId xmlns:p14="http://schemas.microsoft.com/office/powerpoint/2010/main" val="2058427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3600" dirty="0" smtClean="0"/>
              <a:t>Modernization demands for:</a:t>
            </a:r>
            <a:endParaRPr lang="ru-RU" sz="3600" dirty="0"/>
          </a:p>
        </p:txBody>
      </p:sp>
      <p:sp>
        <p:nvSpPr>
          <p:cNvPr id="3" name="Объект 2"/>
          <p:cNvSpPr>
            <a:spLocks noGrp="1"/>
          </p:cNvSpPr>
          <p:nvPr>
            <p:ph idx="1"/>
          </p:nvPr>
        </p:nvSpPr>
        <p:spPr/>
        <p:txBody>
          <a:bodyPr>
            <a:normAutofit fontScale="85000" lnSpcReduction="20000"/>
          </a:bodyPr>
          <a:lstStyle/>
          <a:p>
            <a:pPr marL="0" indent="0">
              <a:buNone/>
            </a:pPr>
            <a:r>
              <a:rPr lang="en-US" dirty="0" smtClean="0"/>
              <a:t>‘the </a:t>
            </a:r>
            <a:r>
              <a:rPr lang="en-US" dirty="0"/>
              <a:t>general imposition of a high culture on society, where previously low cultures had taken up the lives of the majority, and in some cases the totality, of the population. It means the general diffusion of a school-mediated, academy supervised idiom, codified for the requirements of a reasonably precise bureaucratic and technological communication. It is the establishment of an anonymous impersonal society, with mutually sustainable </a:t>
            </a:r>
            <a:r>
              <a:rPr lang="en-US" dirty="0" err="1"/>
              <a:t>atomised</a:t>
            </a:r>
            <a:r>
              <a:rPr lang="en-US" dirty="0"/>
              <a:t> individuals, held together above all by a shared culture of this kind, in place of the previous complex structure of local groups, sustained by folk cultures reproduced locally and idiosyncratically by the micro-groups </a:t>
            </a:r>
            <a:r>
              <a:rPr lang="en-US" dirty="0" smtClean="0"/>
              <a:t>themselves. (Ernest </a:t>
            </a:r>
            <a:r>
              <a:rPr lang="en-US" dirty="0" err="1" smtClean="0"/>
              <a:t>Gellner</a:t>
            </a:r>
            <a:r>
              <a:rPr lang="en-US" dirty="0" smtClean="0"/>
              <a:t>)</a:t>
            </a:r>
            <a:endParaRPr lang="ru-RU" dirty="0"/>
          </a:p>
        </p:txBody>
      </p:sp>
      <p:sp>
        <p:nvSpPr>
          <p:cNvPr id="4" name="Номер слайда 3"/>
          <p:cNvSpPr>
            <a:spLocks noGrp="1"/>
          </p:cNvSpPr>
          <p:nvPr>
            <p:ph type="sldNum" sz="quarter" idx="12"/>
          </p:nvPr>
        </p:nvSpPr>
        <p:spPr/>
        <p:txBody>
          <a:bodyPr/>
          <a:lstStyle/>
          <a:p>
            <a:fld id="{13571872-05C1-4A24-B6E2-913C2D714B28}" type="slidenum">
              <a:rPr lang="ru-RU" smtClean="0"/>
              <a:t>5</a:t>
            </a:fld>
            <a:endParaRPr lang="ru-RU"/>
          </a:p>
        </p:txBody>
      </p:sp>
    </p:spTree>
    <p:extLst>
      <p:ext uri="{BB962C8B-B14F-4D97-AF65-F5344CB8AC3E}">
        <p14:creationId xmlns:p14="http://schemas.microsoft.com/office/powerpoint/2010/main" val="327220231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normAutofit fontScale="90000"/>
          </a:bodyPr>
          <a:lstStyle/>
          <a:p>
            <a:r>
              <a:rPr lang="en-US" sz="3600" dirty="0"/>
              <a:t>Financial </a:t>
            </a:r>
            <a:r>
              <a:rPr lang="en-US" sz="3600" dirty="0" smtClean="0"/>
              <a:t>stabilization</a:t>
            </a:r>
            <a:r>
              <a:rPr lang="ru-RU" sz="3600" dirty="0" smtClean="0"/>
              <a:t> </a:t>
            </a:r>
            <a:r>
              <a:rPr lang="en-US" sz="3600" dirty="0" smtClean="0"/>
              <a:t>and Russian famine</a:t>
            </a:r>
            <a:br>
              <a:rPr lang="en-US" sz="3600" dirty="0" smtClean="0"/>
            </a:br>
            <a:r>
              <a:rPr lang="en-US" sz="3600" dirty="0" smtClean="0"/>
              <a:t>of 1891–1892</a:t>
            </a:r>
            <a:endParaRPr lang="ru-RU" sz="3600" dirty="0"/>
          </a:p>
        </p:txBody>
      </p:sp>
      <p:sp>
        <p:nvSpPr>
          <p:cNvPr id="6" name="Объект 5"/>
          <p:cNvSpPr>
            <a:spLocks noGrp="1"/>
          </p:cNvSpPr>
          <p:nvPr>
            <p:ph idx="1"/>
          </p:nvPr>
        </p:nvSpPr>
        <p:spPr/>
        <p:txBody>
          <a:bodyPr>
            <a:normAutofit/>
          </a:bodyPr>
          <a:lstStyle/>
          <a:p>
            <a:pPr marL="0" indent="0">
              <a:buNone/>
            </a:pPr>
            <a:r>
              <a:rPr lang="en-US" sz="2800" dirty="0"/>
              <a:t>The desire to keep gold in Russia and to support the gold circulation creates in our country the so-called. export policy. We are using every measure to curtail the import of foreign goods to us and, conversely, to increase exports, hence the reduced export railway tariffs. We are exporting everything: bread, meat, eggs, and at the same time we are exporting particles of our soil, we are exporting even our own hair, as </a:t>
            </a:r>
            <a:r>
              <a:rPr lang="en-US" sz="2800" dirty="0" err="1"/>
              <a:t>Vyshnegradsky</a:t>
            </a:r>
            <a:r>
              <a:rPr lang="en-US" sz="2800" dirty="0"/>
              <a:t> said, </a:t>
            </a:r>
            <a:r>
              <a:rPr lang="en-US" sz="2800" dirty="0" smtClean="0"/>
              <a:t>“let us rather be  </a:t>
            </a:r>
            <a:r>
              <a:rPr lang="en-US" sz="2800" dirty="0"/>
              <a:t>undernourished, but we will export it</a:t>
            </a:r>
            <a:r>
              <a:rPr lang="en-US" sz="2800" dirty="0" smtClean="0"/>
              <a:t>” (Ivan </a:t>
            </a:r>
            <a:r>
              <a:rPr lang="en-US" sz="2800" dirty="0" err="1" smtClean="0"/>
              <a:t>Ozerov</a:t>
            </a:r>
            <a:r>
              <a:rPr lang="en-US" sz="2800" dirty="0" smtClean="0"/>
              <a:t>)</a:t>
            </a:r>
            <a:endParaRPr lang="ru-RU" sz="2800" dirty="0"/>
          </a:p>
        </p:txBody>
      </p:sp>
      <p:sp>
        <p:nvSpPr>
          <p:cNvPr id="2" name="Номер слайда 1"/>
          <p:cNvSpPr>
            <a:spLocks noGrp="1"/>
          </p:cNvSpPr>
          <p:nvPr>
            <p:ph type="sldNum" sz="quarter" idx="12"/>
          </p:nvPr>
        </p:nvSpPr>
        <p:spPr/>
        <p:txBody>
          <a:bodyPr/>
          <a:lstStyle/>
          <a:p>
            <a:fld id="{13571872-05C1-4A24-B6E2-913C2D714B28}" type="slidenum">
              <a:rPr lang="ru-RU" smtClean="0"/>
              <a:t>50</a:t>
            </a:fld>
            <a:endParaRPr lang="ru-RU"/>
          </a:p>
        </p:txBody>
      </p:sp>
    </p:spTree>
    <p:extLst>
      <p:ext uri="{BB962C8B-B14F-4D97-AF65-F5344CB8AC3E}">
        <p14:creationId xmlns:p14="http://schemas.microsoft.com/office/powerpoint/2010/main" val="384191289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3600" dirty="0" smtClean="0"/>
              <a:t>Bismarck and unification of Germany</a:t>
            </a:r>
            <a:endParaRPr lang="ru-RU" sz="3600" dirty="0"/>
          </a:p>
        </p:txBody>
      </p:sp>
      <p:pic>
        <p:nvPicPr>
          <p:cNvPr id="5122" name="Picture 2"/>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3707904" y="1340768"/>
            <a:ext cx="5040560" cy="5040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Grp="1" noChangeAspect="1" noChangeArrowheads="1"/>
          </p:cNvPicPr>
          <p:nvPr>
            <p:ph sz="half" idx="1"/>
          </p:nvPr>
        </p:nvPicPr>
        <p:blipFill>
          <a:blip r:embed="rId3" cstate="print">
            <a:extLst>
              <a:ext uri="{28A0092B-C50C-407E-A947-70E740481C1C}">
                <a14:useLocalDpi xmlns:a14="http://schemas.microsoft.com/office/drawing/2010/main" val="0"/>
              </a:ext>
            </a:extLst>
          </a:blip>
          <a:srcRect/>
          <a:stretch>
            <a:fillRect/>
          </a:stretch>
        </p:blipFill>
        <p:spPr bwMode="auto">
          <a:xfrm>
            <a:off x="899592" y="2420888"/>
            <a:ext cx="1890303" cy="28087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Номер слайда 2"/>
          <p:cNvSpPr>
            <a:spLocks noGrp="1"/>
          </p:cNvSpPr>
          <p:nvPr>
            <p:ph type="sldNum" sz="quarter" idx="12"/>
          </p:nvPr>
        </p:nvSpPr>
        <p:spPr/>
        <p:txBody>
          <a:bodyPr/>
          <a:lstStyle/>
          <a:p>
            <a:fld id="{13571872-05C1-4A24-B6E2-913C2D714B28}" type="slidenum">
              <a:rPr lang="ru-RU" smtClean="0"/>
              <a:t>51</a:t>
            </a:fld>
            <a:endParaRPr lang="ru-RU"/>
          </a:p>
        </p:txBody>
      </p:sp>
    </p:spTree>
    <p:extLst>
      <p:ext uri="{BB962C8B-B14F-4D97-AF65-F5344CB8AC3E}">
        <p14:creationId xmlns:p14="http://schemas.microsoft.com/office/powerpoint/2010/main" val="324628972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3600" dirty="0" smtClean="0"/>
              <a:t>Russia’s alliance with France </a:t>
            </a:r>
            <a:endParaRPr lang="ru-RU" sz="3600" dirty="0"/>
          </a:p>
        </p:txBody>
      </p:sp>
      <p:sp>
        <p:nvSpPr>
          <p:cNvPr id="4" name="Объект 3"/>
          <p:cNvSpPr>
            <a:spLocks noGrp="1"/>
          </p:cNvSpPr>
          <p:nvPr>
            <p:ph sz="half" idx="2"/>
          </p:nvPr>
        </p:nvSpPr>
        <p:spPr/>
        <p:txBody>
          <a:bodyPr>
            <a:normAutofit fontScale="85000" lnSpcReduction="20000"/>
          </a:bodyPr>
          <a:lstStyle/>
          <a:p>
            <a:pPr marL="0" indent="0">
              <a:buNone/>
            </a:pPr>
            <a:r>
              <a:rPr lang="en-US" dirty="0"/>
              <a:t>Bismarck &lt;...&gt; </a:t>
            </a:r>
            <a:r>
              <a:rPr lang="en-US" dirty="0" smtClean="0"/>
              <a:t>was thinking </a:t>
            </a:r>
            <a:r>
              <a:rPr lang="en-US" dirty="0"/>
              <a:t>for a long time (and </a:t>
            </a:r>
            <a:r>
              <a:rPr lang="en-US" dirty="0" smtClean="0"/>
              <a:t>admitted it) </a:t>
            </a:r>
            <a:r>
              <a:rPr lang="en-US" dirty="0"/>
              <a:t>that the Franco-Russian alliance </a:t>
            </a:r>
            <a:r>
              <a:rPr lang="en-US" dirty="0" smtClean="0"/>
              <a:t>would be absolutely </a:t>
            </a:r>
            <a:r>
              <a:rPr lang="en-US" dirty="0"/>
              <a:t>impossible, because the tsar and the Marseillaise are irreconcilable, and when Alexander III listened to the Marseillaise on the </a:t>
            </a:r>
            <a:r>
              <a:rPr lang="en-US" dirty="0" err="1"/>
              <a:t>Kronstadt</a:t>
            </a:r>
            <a:r>
              <a:rPr lang="en-US" dirty="0"/>
              <a:t> roadstead in 1891 standing and </a:t>
            </a:r>
            <a:r>
              <a:rPr lang="en-US" dirty="0" err="1" smtClean="0"/>
              <a:t>barehead</a:t>
            </a:r>
            <a:r>
              <a:rPr lang="en-US" dirty="0" smtClean="0"/>
              <a:t>, </a:t>
            </a:r>
            <a:r>
              <a:rPr lang="en-US" dirty="0" err="1"/>
              <a:t>only</a:t>
            </a:r>
            <a:r>
              <a:rPr lang="en-US" dirty="0" err="1" smtClean="0"/>
              <a:t>then</a:t>
            </a:r>
            <a:r>
              <a:rPr lang="en-US" dirty="0" smtClean="0"/>
              <a:t> Bismarck, </a:t>
            </a:r>
            <a:r>
              <a:rPr lang="en-US" dirty="0"/>
              <a:t>already in retirement, realized his fatal </a:t>
            </a:r>
            <a:r>
              <a:rPr lang="en-US" dirty="0" smtClean="0"/>
              <a:t>mistake (</a:t>
            </a:r>
            <a:r>
              <a:rPr lang="en-US" dirty="0" err="1" smtClean="0"/>
              <a:t>Yevgeny</a:t>
            </a:r>
            <a:r>
              <a:rPr lang="en-US" dirty="0" smtClean="0"/>
              <a:t> </a:t>
            </a:r>
            <a:r>
              <a:rPr lang="en-US" dirty="0" err="1" smtClean="0"/>
              <a:t>Tarle</a:t>
            </a:r>
            <a:r>
              <a:rPr lang="en-US" dirty="0" smtClean="0"/>
              <a:t>)</a:t>
            </a:r>
            <a:endParaRPr lang="ru-RU" dirty="0"/>
          </a:p>
        </p:txBody>
      </p:sp>
      <p:pic>
        <p:nvPicPr>
          <p:cNvPr id="12290"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219200" y="1607661"/>
            <a:ext cx="2514600" cy="4511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Номер слайда 2"/>
          <p:cNvSpPr>
            <a:spLocks noGrp="1"/>
          </p:cNvSpPr>
          <p:nvPr>
            <p:ph type="sldNum" sz="quarter" idx="12"/>
          </p:nvPr>
        </p:nvSpPr>
        <p:spPr/>
        <p:txBody>
          <a:bodyPr/>
          <a:lstStyle/>
          <a:p>
            <a:fld id="{13571872-05C1-4A24-B6E2-913C2D714B28}" type="slidenum">
              <a:rPr lang="ru-RU" smtClean="0"/>
              <a:t>52</a:t>
            </a:fld>
            <a:endParaRPr lang="ru-RU"/>
          </a:p>
        </p:txBody>
      </p:sp>
    </p:spTree>
    <p:extLst>
      <p:ext uri="{BB962C8B-B14F-4D97-AF65-F5344CB8AC3E}">
        <p14:creationId xmlns:p14="http://schemas.microsoft.com/office/powerpoint/2010/main" val="369227073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Заголовок 5"/>
          <p:cNvSpPr>
            <a:spLocks noGrp="1"/>
          </p:cNvSpPr>
          <p:nvPr>
            <p:ph type="title"/>
          </p:nvPr>
        </p:nvSpPr>
        <p:spPr/>
        <p:txBody>
          <a:bodyPr/>
          <a:lstStyle/>
          <a:p>
            <a:r>
              <a:rPr lang="en-US" sz="3600" smtClean="0"/>
              <a:t>Expansion of Russia by 1894</a:t>
            </a:r>
            <a:endParaRPr lang="ru-RU" sz="3600" smtClean="0"/>
          </a:p>
        </p:txBody>
      </p:sp>
      <p:sp>
        <p:nvSpPr>
          <p:cNvPr id="46083" name="Номер слайда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6C073E92-681A-49AA-84A1-99D979DF4C58}" type="slidenum">
              <a:rPr lang="ru-RU" smtClean="0"/>
              <a:pPr eaLnBrk="1" hangingPunct="1"/>
              <a:t>53</a:t>
            </a:fld>
            <a:endParaRPr lang="ru-RU" smtClean="0"/>
          </a:p>
        </p:txBody>
      </p:sp>
      <p:pic>
        <p:nvPicPr>
          <p:cNvPr id="4608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106488" y="1285875"/>
            <a:ext cx="7412037" cy="4840288"/>
          </a:xfrm>
          <a:noFill/>
        </p:spPr>
      </p:pic>
    </p:spTree>
    <p:extLst>
      <p:ext uri="{BB962C8B-B14F-4D97-AF65-F5344CB8AC3E}">
        <p14:creationId xmlns:p14="http://schemas.microsoft.com/office/powerpoint/2010/main" val="100627941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Заголовок 5"/>
          <p:cNvSpPr>
            <a:spLocks noGrp="1"/>
          </p:cNvSpPr>
          <p:nvPr>
            <p:ph type="title"/>
          </p:nvPr>
        </p:nvSpPr>
        <p:spPr>
          <a:xfrm>
            <a:off x="457200" y="274638"/>
            <a:ext cx="8229600" cy="796925"/>
          </a:xfrm>
        </p:spPr>
        <p:txBody>
          <a:bodyPr/>
          <a:lstStyle/>
          <a:p>
            <a:r>
              <a:rPr lang="en-US" sz="3600" smtClean="0"/>
              <a:t>The accident at Borky</a:t>
            </a:r>
            <a:endParaRPr lang="ru-RU" sz="3600" smtClean="0"/>
          </a:p>
        </p:txBody>
      </p:sp>
      <p:sp>
        <p:nvSpPr>
          <p:cNvPr id="50179" name="Номер слайда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F924D92-7EA6-414B-88D1-D30A0DC55EF2}" type="slidenum">
              <a:rPr lang="ru-RU" smtClean="0"/>
              <a:pPr eaLnBrk="1" hangingPunct="1"/>
              <a:t>54</a:t>
            </a:fld>
            <a:endParaRPr lang="ru-RU" smtClean="0"/>
          </a:p>
        </p:txBody>
      </p:sp>
      <p:pic>
        <p:nvPicPr>
          <p:cNvPr id="5018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000125" y="1143000"/>
            <a:ext cx="7126288" cy="5464175"/>
          </a:xfrm>
          <a:noFill/>
        </p:spPr>
      </p:pic>
    </p:spTree>
    <p:extLst>
      <p:ext uri="{BB962C8B-B14F-4D97-AF65-F5344CB8AC3E}">
        <p14:creationId xmlns:p14="http://schemas.microsoft.com/office/powerpoint/2010/main" val="161829998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539552" y="2420888"/>
            <a:ext cx="8229600" cy="1143000"/>
          </a:xfrm>
        </p:spPr>
        <p:txBody>
          <a:bodyPr/>
          <a:lstStyle/>
          <a:p>
            <a:r>
              <a:rPr lang="en-US" sz="3600" dirty="0" smtClean="0"/>
              <a:t>VII. Nicolas II</a:t>
            </a:r>
            <a:endParaRPr lang="ru-RU" sz="3600" dirty="0"/>
          </a:p>
        </p:txBody>
      </p:sp>
      <p:sp>
        <p:nvSpPr>
          <p:cNvPr id="2" name="Номер слайда 1"/>
          <p:cNvSpPr>
            <a:spLocks noGrp="1"/>
          </p:cNvSpPr>
          <p:nvPr>
            <p:ph type="sldNum" sz="quarter" idx="12"/>
          </p:nvPr>
        </p:nvSpPr>
        <p:spPr/>
        <p:txBody>
          <a:bodyPr/>
          <a:lstStyle/>
          <a:p>
            <a:fld id="{13571872-05C1-4A24-B6E2-913C2D714B28}" type="slidenum">
              <a:rPr lang="ru-RU" smtClean="0"/>
              <a:t>55</a:t>
            </a:fld>
            <a:endParaRPr lang="ru-RU"/>
          </a:p>
        </p:txBody>
      </p:sp>
    </p:spTree>
    <p:extLst>
      <p:ext uri="{BB962C8B-B14F-4D97-AF65-F5344CB8AC3E}">
        <p14:creationId xmlns:p14="http://schemas.microsoft.com/office/powerpoint/2010/main" val="42146696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3600" dirty="0" smtClean="0"/>
              <a:t>Nicolas II (1894-1917)</a:t>
            </a:r>
            <a:endParaRPr lang="ru-RU" sz="3600" dirty="0"/>
          </a:p>
        </p:txBody>
      </p:sp>
      <p:sp>
        <p:nvSpPr>
          <p:cNvPr id="4" name="Объект 3"/>
          <p:cNvSpPr>
            <a:spLocks noGrp="1"/>
          </p:cNvSpPr>
          <p:nvPr>
            <p:ph sz="half" idx="2"/>
          </p:nvPr>
        </p:nvSpPr>
        <p:spPr/>
        <p:txBody>
          <a:bodyPr>
            <a:normAutofit fontScale="85000" lnSpcReduction="20000"/>
          </a:bodyPr>
          <a:lstStyle/>
          <a:p>
            <a:r>
              <a:rPr lang="en-US" dirty="0"/>
              <a:t>Enormous progress in economy, health, education, and social services</a:t>
            </a:r>
          </a:p>
          <a:p>
            <a:r>
              <a:rPr lang="en-US" dirty="0"/>
              <a:t>Political and social reforms: introduction of State Duma (parliament);  </a:t>
            </a:r>
            <a:r>
              <a:rPr lang="en-US" dirty="0" err="1"/>
              <a:t>Stolypin</a:t>
            </a:r>
            <a:r>
              <a:rPr lang="en-US" dirty="0"/>
              <a:t> reforms in agriculture</a:t>
            </a:r>
          </a:p>
          <a:p>
            <a:r>
              <a:rPr lang="en-US" dirty="0"/>
              <a:t>Bad luck with the Japanese War and WW I</a:t>
            </a:r>
          </a:p>
          <a:p>
            <a:r>
              <a:rPr lang="en-US" dirty="0"/>
              <a:t>Failure to establish cooperation with the society; defeat from the revolution</a:t>
            </a:r>
            <a:endParaRPr lang="ru-RU" dirty="0"/>
          </a:p>
          <a:p>
            <a:endParaRPr lang="ru-RU" dirty="0"/>
          </a:p>
        </p:txBody>
      </p:sp>
      <p:pic>
        <p:nvPicPr>
          <p:cNvPr id="5"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971600" y="1988840"/>
            <a:ext cx="2704728" cy="3237477"/>
          </a:xfrm>
          <a:noFill/>
        </p:spPr>
      </p:pic>
      <p:sp>
        <p:nvSpPr>
          <p:cNvPr id="3" name="Номер слайда 2"/>
          <p:cNvSpPr>
            <a:spLocks noGrp="1"/>
          </p:cNvSpPr>
          <p:nvPr>
            <p:ph type="sldNum" sz="quarter" idx="12"/>
          </p:nvPr>
        </p:nvSpPr>
        <p:spPr/>
        <p:txBody>
          <a:bodyPr/>
          <a:lstStyle/>
          <a:p>
            <a:fld id="{13571872-05C1-4A24-B6E2-913C2D714B28}" type="slidenum">
              <a:rPr lang="ru-RU" smtClean="0"/>
              <a:t>56</a:t>
            </a:fld>
            <a:endParaRPr lang="ru-RU"/>
          </a:p>
        </p:txBody>
      </p:sp>
    </p:spTree>
    <p:extLst>
      <p:ext uri="{BB962C8B-B14F-4D97-AF65-F5344CB8AC3E}">
        <p14:creationId xmlns:p14="http://schemas.microsoft.com/office/powerpoint/2010/main" val="4268003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Заголовок 1"/>
          <p:cNvSpPr>
            <a:spLocks noGrp="1"/>
          </p:cNvSpPr>
          <p:nvPr>
            <p:ph type="title"/>
          </p:nvPr>
        </p:nvSpPr>
        <p:spPr/>
        <p:txBody>
          <a:bodyPr/>
          <a:lstStyle/>
          <a:p>
            <a:r>
              <a:rPr lang="en-US" sz="3600" smtClean="0"/>
              <a:t>The symbol: </a:t>
            </a:r>
            <a:r>
              <a:rPr lang="en-US" sz="3600" i="1" smtClean="0"/>
              <a:t>Khodynka</a:t>
            </a:r>
            <a:r>
              <a:rPr lang="ru-RU" sz="3600" i="1" smtClean="0"/>
              <a:t> </a:t>
            </a:r>
            <a:r>
              <a:rPr lang="en-US" sz="3600" smtClean="0"/>
              <a:t>tragedy</a:t>
            </a:r>
            <a:endParaRPr lang="ru-RU" sz="3600" smtClean="0"/>
          </a:p>
        </p:txBody>
      </p:sp>
      <p:sp>
        <p:nvSpPr>
          <p:cNvPr id="52227" name="Номер слайда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0EA0C3F-7B57-43EA-9CB6-0A889459791D}" type="slidenum">
              <a:rPr lang="ru-RU" smtClean="0"/>
              <a:pPr eaLnBrk="1" hangingPunct="1"/>
              <a:t>57</a:t>
            </a:fld>
            <a:endParaRPr lang="ru-RU" smtClean="0"/>
          </a:p>
        </p:txBody>
      </p:sp>
      <p:pic>
        <p:nvPicPr>
          <p:cNvPr id="52228"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7000875" y="2786063"/>
            <a:ext cx="1928813" cy="2571750"/>
          </a:xfrm>
          <a:noFill/>
        </p:spPr>
      </p:pic>
      <p:pic>
        <p:nvPicPr>
          <p:cNvPr id="52229" name="Picture 3"/>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714375" y="2071688"/>
            <a:ext cx="5786438" cy="3886200"/>
          </a:xfrm>
          <a:noFill/>
        </p:spPr>
      </p:pic>
    </p:spTree>
    <p:extLst>
      <p:ext uri="{BB962C8B-B14F-4D97-AF65-F5344CB8AC3E}">
        <p14:creationId xmlns:p14="http://schemas.microsoft.com/office/powerpoint/2010/main" val="62485498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Заголовок 1"/>
          <p:cNvSpPr>
            <a:spLocks noGrp="1"/>
          </p:cNvSpPr>
          <p:nvPr>
            <p:ph type="title"/>
          </p:nvPr>
        </p:nvSpPr>
        <p:spPr/>
        <p:txBody>
          <a:bodyPr/>
          <a:lstStyle/>
          <a:p>
            <a:r>
              <a:rPr lang="en-US" sz="3600" smtClean="0"/>
              <a:t>Chinese Eastern Railway</a:t>
            </a:r>
            <a:endParaRPr lang="ru-RU" sz="3600" smtClean="0"/>
          </a:p>
        </p:txBody>
      </p:sp>
      <p:sp>
        <p:nvSpPr>
          <p:cNvPr id="53251" name="Номер слайда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499C628-99D6-45E9-866C-F332D37B69FE}" type="slidenum">
              <a:rPr lang="ru-RU" smtClean="0"/>
              <a:pPr eaLnBrk="1" hangingPunct="1"/>
              <a:t>58</a:t>
            </a:fld>
            <a:endParaRPr lang="ru-RU" smtClean="0"/>
          </a:p>
        </p:txBody>
      </p:sp>
      <p:pic>
        <p:nvPicPr>
          <p:cNvPr id="53252" name="Picture 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071563" y="1285875"/>
            <a:ext cx="7143750" cy="5008563"/>
          </a:xfrm>
          <a:noFill/>
        </p:spPr>
      </p:pic>
    </p:spTree>
    <p:extLst>
      <p:ext uri="{BB962C8B-B14F-4D97-AF65-F5344CB8AC3E}">
        <p14:creationId xmlns:p14="http://schemas.microsoft.com/office/powerpoint/2010/main" val="171982823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Заголовок 1"/>
          <p:cNvSpPr>
            <a:spLocks noGrp="1"/>
          </p:cNvSpPr>
          <p:nvPr>
            <p:ph type="title"/>
          </p:nvPr>
        </p:nvSpPr>
        <p:spPr/>
        <p:txBody>
          <a:bodyPr>
            <a:normAutofit fontScale="90000"/>
          </a:bodyPr>
          <a:lstStyle/>
          <a:p>
            <a:r>
              <a:rPr lang="en-US" sz="3600" i="1" smtClean="0"/>
              <a:t>The revolt of the masses</a:t>
            </a:r>
            <a:r>
              <a:rPr lang="en-US" sz="3600" smtClean="0"/>
              <a:t>: Bloody Sunday of January 9, 1905</a:t>
            </a:r>
            <a:endParaRPr lang="ru-RU" sz="3600" smtClean="0"/>
          </a:p>
        </p:txBody>
      </p:sp>
      <p:sp>
        <p:nvSpPr>
          <p:cNvPr id="54275" name="Номер слайда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DE0430DE-84B1-480C-BD01-3A9F01EE61DC}" type="slidenum">
              <a:rPr lang="ru-RU" smtClean="0"/>
              <a:pPr eaLnBrk="1" hangingPunct="1"/>
              <a:t>59</a:t>
            </a:fld>
            <a:endParaRPr lang="ru-RU" smtClean="0"/>
          </a:p>
        </p:txBody>
      </p:sp>
      <p:pic>
        <p:nvPicPr>
          <p:cNvPr id="5427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500188" y="1571625"/>
            <a:ext cx="6429375" cy="4754563"/>
          </a:xfrm>
          <a:noFill/>
        </p:spPr>
      </p:pic>
    </p:spTree>
    <p:extLst>
      <p:ext uri="{BB962C8B-B14F-4D97-AF65-F5344CB8AC3E}">
        <p14:creationId xmlns:p14="http://schemas.microsoft.com/office/powerpoint/2010/main" val="6282132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Заголовок 4"/>
          <p:cNvSpPr>
            <a:spLocks noGrp="1"/>
          </p:cNvSpPr>
          <p:nvPr>
            <p:ph type="title"/>
          </p:nvPr>
        </p:nvSpPr>
        <p:spPr/>
        <p:txBody>
          <a:bodyPr/>
          <a:lstStyle/>
          <a:p>
            <a:r>
              <a:rPr lang="en-US" sz="3600" smtClean="0"/>
              <a:t>Peter the Great</a:t>
            </a:r>
            <a:endParaRPr lang="ru-RU" sz="3600" smtClean="0"/>
          </a:p>
        </p:txBody>
      </p:sp>
      <p:sp>
        <p:nvSpPr>
          <p:cNvPr id="76803" name="Номер слайда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2F9BA6A2-5E0E-4A72-801E-92209717649B}" type="slidenum">
              <a:rPr lang="ru-RU" smtClean="0"/>
              <a:pPr eaLnBrk="1" hangingPunct="1"/>
              <a:t>6</a:t>
            </a:fld>
            <a:endParaRPr lang="ru-RU" smtClean="0"/>
          </a:p>
        </p:txBody>
      </p:sp>
      <p:pic>
        <p:nvPicPr>
          <p:cNvPr id="76804"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785813" y="1571625"/>
            <a:ext cx="3429000" cy="4578350"/>
          </a:xfrm>
          <a:noFill/>
        </p:spPr>
      </p:pic>
      <p:sp>
        <p:nvSpPr>
          <p:cNvPr id="76805" name="Объект 1"/>
          <p:cNvSpPr>
            <a:spLocks noGrp="1"/>
          </p:cNvSpPr>
          <p:nvPr>
            <p:ph sz="half" idx="2"/>
          </p:nvPr>
        </p:nvSpPr>
        <p:spPr>
          <a:xfrm>
            <a:off x="4643438" y="1916113"/>
            <a:ext cx="4038600" cy="4176712"/>
          </a:xfrm>
        </p:spPr>
        <p:txBody>
          <a:bodyPr/>
          <a:lstStyle/>
          <a:p>
            <a:r>
              <a:rPr lang="en-US" sz="2400" smtClean="0"/>
              <a:t>Planting a Western-type civilization on the Russian soil</a:t>
            </a:r>
          </a:p>
          <a:p>
            <a:r>
              <a:rPr lang="en-US" sz="2400" smtClean="0"/>
              <a:t>Creating Western-type army and bureaucracy</a:t>
            </a:r>
          </a:p>
          <a:p>
            <a:r>
              <a:rPr lang="en-US" sz="2400" smtClean="0"/>
              <a:t>Establishing Russian Empire as a European state</a:t>
            </a:r>
          </a:p>
          <a:p>
            <a:r>
              <a:rPr lang="en-US" sz="2400" smtClean="0"/>
              <a:t>Cutting Russian society and culture into two parts</a:t>
            </a:r>
          </a:p>
          <a:p>
            <a:endParaRPr lang="ru-RU" smtClean="0"/>
          </a:p>
        </p:txBody>
      </p:sp>
    </p:spTree>
    <p:extLst>
      <p:ext uri="{BB962C8B-B14F-4D97-AF65-F5344CB8AC3E}">
        <p14:creationId xmlns:p14="http://schemas.microsoft.com/office/powerpoint/2010/main" val="3151810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3600" dirty="0" smtClean="0"/>
              <a:t>The First Russian Revolution</a:t>
            </a:r>
            <a:endParaRPr lang="ru-RU" sz="3600" dirty="0"/>
          </a:p>
        </p:txBody>
      </p:sp>
      <p:sp>
        <p:nvSpPr>
          <p:cNvPr id="4" name="Объект 3"/>
          <p:cNvSpPr>
            <a:spLocks noGrp="1"/>
          </p:cNvSpPr>
          <p:nvPr>
            <p:ph sz="half" idx="1"/>
          </p:nvPr>
        </p:nvSpPr>
        <p:spPr/>
        <p:txBody>
          <a:bodyPr>
            <a:normAutofit fontScale="92500" lnSpcReduction="20000"/>
          </a:bodyPr>
          <a:lstStyle/>
          <a:p>
            <a:pPr marL="0" indent="0">
              <a:buNone/>
            </a:pPr>
            <a:r>
              <a:rPr lang="en-US" sz="2400" dirty="0"/>
              <a:t>Ilya Repin, </a:t>
            </a:r>
            <a:r>
              <a:rPr lang="en-US" sz="2400" i="1" dirty="0"/>
              <a:t>17 October </a:t>
            </a:r>
            <a:r>
              <a:rPr lang="en-US" sz="2400" i="1" dirty="0" smtClean="0"/>
              <a:t>1905</a:t>
            </a:r>
          </a:p>
          <a:p>
            <a:pPr marL="0" indent="0">
              <a:buNone/>
            </a:pPr>
            <a:endParaRPr lang="ru-RU" sz="2400" dirty="0"/>
          </a:p>
        </p:txBody>
      </p:sp>
      <p:sp>
        <p:nvSpPr>
          <p:cNvPr id="5" name="Объект 4"/>
          <p:cNvSpPr>
            <a:spLocks noGrp="1"/>
          </p:cNvSpPr>
          <p:nvPr>
            <p:ph sz="half" idx="2"/>
          </p:nvPr>
        </p:nvSpPr>
        <p:spPr>
          <a:xfrm>
            <a:off x="4716016" y="2204864"/>
            <a:ext cx="4038600" cy="3024336"/>
          </a:xfrm>
        </p:spPr>
        <p:txBody>
          <a:bodyPr>
            <a:normAutofit fontScale="92500" lnSpcReduction="20000"/>
          </a:bodyPr>
          <a:lstStyle/>
          <a:p>
            <a:pPr marL="0" indent="0">
              <a:buNone/>
            </a:pPr>
            <a:r>
              <a:rPr lang="en-US" sz="2400" dirty="0" smtClean="0"/>
              <a:t>Causes</a:t>
            </a:r>
            <a:endParaRPr lang="en-US" sz="2400" dirty="0"/>
          </a:p>
          <a:p>
            <a:r>
              <a:rPr lang="en-US" sz="2400" dirty="0" smtClean="0"/>
              <a:t>Agrarian problem</a:t>
            </a:r>
          </a:p>
          <a:p>
            <a:r>
              <a:rPr lang="en-US" sz="2400" dirty="0" smtClean="0"/>
              <a:t>Nationality problem</a:t>
            </a:r>
          </a:p>
          <a:p>
            <a:r>
              <a:rPr lang="en-US" sz="2400" dirty="0" err="1" smtClean="0"/>
              <a:t>Labour</a:t>
            </a:r>
            <a:r>
              <a:rPr lang="en-US" sz="2400" dirty="0" smtClean="0"/>
              <a:t> problem</a:t>
            </a:r>
          </a:p>
          <a:p>
            <a:r>
              <a:rPr lang="en-US" sz="2400" dirty="0" smtClean="0"/>
              <a:t>Educated </a:t>
            </a:r>
            <a:r>
              <a:rPr lang="en-US" sz="2400" dirty="0"/>
              <a:t>class as a problem</a:t>
            </a:r>
          </a:p>
          <a:p>
            <a:r>
              <a:rPr lang="en-US" sz="2400" dirty="0" smtClean="0"/>
              <a:t>Rise </a:t>
            </a:r>
            <a:r>
              <a:rPr lang="en-US" sz="2400" dirty="0"/>
              <a:t>of the opposition</a:t>
            </a:r>
          </a:p>
          <a:p>
            <a:pPr marL="0" indent="0">
              <a:buNone/>
            </a:pPr>
            <a:r>
              <a:rPr lang="en-US" dirty="0">
                <a:hlinkClick r:id="rId2"/>
              </a:rPr>
              <a:t/>
            </a:r>
            <a:br>
              <a:rPr lang="en-US" dirty="0">
                <a:hlinkClick r:id="rId2"/>
              </a:rPr>
            </a:br>
            <a:endParaRPr lang="ru-RU" dirty="0"/>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2276872"/>
            <a:ext cx="3895515" cy="2160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Номер слайда 2"/>
          <p:cNvSpPr>
            <a:spLocks noGrp="1"/>
          </p:cNvSpPr>
          <p:nvPr>
            <p:ph type="sldNum" sz="quarter" idx="12"/>
          </p:nvPr>
        </p:nvSpPr>
        <p:spPr/>
        <p:txBody>
          <a:bodyPr/>
          <a:lstStyle/>
          <a:p>
            <a:fld id="{13571872-05C1-4A24-B6E2-913C2D714B28}" type="slidenum">
              <a:rPr lang="ru-RU" smtClean="0"/>
              <a:t>60</a:t>
            </a:fld>
            <a:endParaRPr lang="ru-RU"/>
          </a:p>
        </p:txBody>
      </p:sp>
    </p:spTree>
    <p:extLst>
      <p:ext uri="{BB962C8B-B14F-4D97-AF65-F5344CB8AC3E}">
        <p14:creationId xmlns:p14="http://schemas.microsoft.com/office/powerpoint/2010/main" val="415482315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z="3600" dirty="0" smtClean="0"/>
              <a:t>Key political parties</a:t>
            </a:r>
            <a:endParaRPr lang="ru-RU" sz="3600" dirty="0"/>
          </a:p>
        </p:txBody>
      </p:sp>
      <p:sp>
        <p:nvSpPr>
          <p:cNvPr id="5" name="Объект 4"/>
          <p:cNvSpPr>
            <a:spLocks noGrp="1"/>
          </p:cNvSpPr>
          <p:nvPr>
            <p:ph idx="1"/>
          </p:nvPr>
        </p:nvSpPr>
        <p:spPr/>
        <p:txBody>
          <a:bodyPr/>
          <a:lstStyle/>
          <a:p>
            <a:r>
              <a:rPr lang="en-US" dirty="0" smtClean="0"/>
              <a:t>1898 </a:t>
            </a:r>
            <a:r>
              <a:rPr lang="en-US" dirty="0"/>
              <a:t>Russian Social Democratic </a:t>
            </a:r>
            <a:r>
              <a:rPr lang="en-US" dirty="0" err="1"/>
              <a:t>Labour</a:t>
            </a:r>
            <a:r>
              <a:rPr lang="en-US" dirty="0"/>
              <a:t> </a:t>
            </a:r>
            <a:r>
              <a:rPr lang="en-US" dirty="0" smtClean="0"/>
              <a:t>Party</a:t>
            </a:r>
            <a:r>
              <a:rPr lang="ru-RU" dirty="0" smtClean="0"/>
              <a:t> (</a:t>
            </a:r>
            <a:r>
              <a:rPr lang="en-US" dirty="0" smtClean="0"/>
              <a:t>RSDRP</a:t>
            </a:r>
            <a:r>
              <a:rPr lang="ru-RU" dirty="0" smtClean="0"/>
              <a:t>)</a:t>
            </a:r>
            <a:r>
              <a:rPr lang="en-US" dirty="0" smtClean="0"/>
              <a:t> (</a:t>
            </a:r>
            <a:r>
              <a:rPr lang="en-US" i="1" dirty="0" err="1" smtClean="0"/>
              <a:t>bolsheviks</a:t>
            </a:r>
            <a:r>
              <a:rPr lang="en-US" dirty="0" smtClean="0"/>
              <a:t> and </a:t>
            </a:r>
            <a:r>
              <a:rPr lang="en-US" i="1" dirty="0" err="1" smtClean="0"/>
              <a:t>mensheviks</a:t>
            </a:r>
            <a:r>
              <a:rPr lang="en-US" dirty="0" smtClean="0"/>
              <a:t>) - socialist</a:t>
            </a:r>
          </a:p>
          <a:p>
            <a:r>
              <a:rPr lang="en-US" dirty="0" smtClean="0"/>
              <a:t>1900 Socialist Revolutionary </a:t>
            </a:r>
            <a:r>
              <a:rPr lang="en-US" dirty="0"/>
              <a:t>P</a:t>
            </a:r>
            <a:r>
              <a:rPr lang="en-US" dirty="0" smtClean="0"/>
              <a:t>arty (</a:t>
            </a:r>
            <a:r>
              <a:rPr lang="en-US" i="1" dirty="0" err="1" smtClean="0"/>
              <a:t>eser</a:t>
            </a:r>
            <a:r>
              <a:rPr lang="en-US" dirty="0" smtClean="0"/>
              <a:t>) – agrarian socialist</a:t>
            </a:r>
          </a:p>
          <a:p>
            <a:r>
              <a:rPr lang="ru-RU" dirty="0" smtClean="0"/>
              <a:t>1905 </a:t>
            </a:r>
            <a:r>
              <a:rPr lang="en-US" dirty="0"/>
              <a:t>Constitutional Democratic Party </a:t>
            </a:r>
            <a:r>
              <a:rPr lang="ru-RU" dirty="0" smtClean="0"/>
              <a:t>(</a:t>
            </a:r>
            <a:r>
              <a:rPr lang="en-US" i="1" dirty="0" err="1" smtClean="0"/>
              <a:t>kadet</a:t>
            </a:r>
            <a:r>
              <a:rPr lang="en-US" dirty="0" smtClean="0"/>
              <a:t>) – centrist, liberal</a:t>
            </a:r>
          </a:p>
          <a:p>
            <a:r>
              <a:rPr lang="ru-RU" dirty="0" smtClean="0"/>
              <a:t>1905 </a:t>
            </a:r>
            <a:r>
              <a:rPr lang="en-US" dirty="0"/>
              <a:t>The Union of October </a:t>
            </a:r>
            <a:r>
              <a:rPr lang="en-US" dirty="0" smtClean="0"/>
              <a:t>17</a:t>
            </a:r>
            <a:r>
              <a:rPr lang="ru-RU" dirty="0" smtClean="0"/>
              <a:t> (</a:t>
            </a:r>
            <a:r>
              <a:rPr lang="en-US" i="1" dirty="0" err="1" smtClean="0"/>
              <a:t>Oktobrist</a:t>
            </a:r>
            <a:r>
              <a:rPr lang="en-US" i="1" dirty="0" smtClean="0"/>
              <a:t> Party</a:t>
            </a:r>
            <a:r>
              <a:rPr lang="en-US" dirty="0" smtClean="0"/>
              <a:t>) – moderate right</a:t>
            </a:r>
          </a:p>
          <a:p>
            <a:endParaRPr lang="en-US" dirty="0" smtClean="0"/>
          </a:p>
          <a:p>
            <a:endParaRPr lang="ru-RU" dirty="0"/>
          </a:p>
        </p:txBody>
      </p:sp>
      <p:sp>
        <p:nvSpPr>
          <p:cNvPr id="3" name="Номер слайда 2"/>
          <p:cNvSpPr>
            <a:spLocks noGrp="1"/>
          </p:cNvSpPr>
          <p:nvPr>
            <p:ph type="sldNum" sz="quarter" idx="12"/>
          </p:nvPr>
        </p:nvSpPr>
        <p:spPr/>
        <p:txBody>
          <a:bodyPr/>
          <a:lstStyle/>
          <a:p>
            <a:fld id="{13571872-05C1-4A24-B6E2-913C2D714B28}" type="slidenum">
              <a:rPr lang="ru-RU" smtClean="0"/>
              <a:t>61</a:t>
            </a:fld>
            <a:endParaRPr lang="ru-RU"/>
          </a:p>
        </p:txBody>
      </p:sp>
    </p:spTree>
    <p:extLst>
      <p:ext uri="{BB962C8B-B14F-4D97-AF65-F5344CB8AC3E}">
        <p14:creationId xmlns:p14="http://schemas.microsoft.com/office/powerpoint/2010/main" val="44860662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3600" dirty="0" smtClean="0"/>
              <a:t>RSDRP (b) </a:t>
            </a:r>
            <a:endParaRPr lang="ru-RU" sz="3600" dirty="0"/>
          </a:p>
        </p:txBody>
      </p:sp>
      <p:sp>
        <p:nvSpPr>
          <p:cNvPr id="3" name="Объект 2"/>
          <p:cNvSpPr>
            <a:spLocks noGrp="1"/>
          </p:cNvSpPr>
          <p:nvPr>
            <p:ph sz="half" idx="1"/>
          </p:nvPr>
        </p:nvSpPr>
        <p:spPr/>
        <p:txBody>
          <a:bodyPr>
            <a:normAutofit fontScale="77500" lnSpcReduction="20000"/>
          </a:bodyPr>
          <a:lstStyle/>
          <a:p>
            <a:pPr marL="0" indent="0">
              <a:buNone/>
            </a:pPr>
            <a:r>
              <a:rPr lang="en-US" sz="2800" dirty="0" smtClean="0"/>
              <a:t>Lenin’s party, Based on the principle of democratic centralism, i.e. </a:t>
            </a:r>
          </a:p>
          <a:p>
            <a:r>
              <a:rPr lang="en-US" sz="2800" dirty="0" smtClean="0"/>
              <a:t>Free discussion </a:t>
            </a:r>
            <a:r>
              <a:rPr lang="en-US" sz="2800" i="1" dirty="0" smtClean="0"/>
              <a:t>before</a:t>
            </a:r>
            <a:r>
              <a:rPr lang="en-US" sz="2800" dirty="0" smtClean="0"/>
              <a:t> a decision is made</a:t>
            </a:r>
          </a:p>
          <a:p>
            <a:r>
              <a:rPr lang="en-US" sz="2800" dirty="0" smtClean="0"/>
              <a:t>Decision making by simple majority</a:t>
            </a:r>
          </a:p>
          <a:p>
            <a:r>
              <a:rPr lang="en-US" sz="2800" dirty="0" smtClean="0"/>
              <a:t>Absolute subordination </a:t>
            </a:r>
            <a:r>
              <a:rPr lang="en-US" sz="2800" i="1" dirty="0" smtClean="0"/>
              <a:t>after</a:t>
            </a:r>
            <a:r>
              <a:rPr lang="en-US" sz="2800" dirty="0" smtClean="0"/>
              <a:t> the decision is made</a:t>
            </a:r>
          </a:p>
          <a:p>
            <a:endParaRPr lang="en-US" sz="2800" dirty="0"/>
          </a:p>
          <a:p>
            <a:pPr marL="0" indent="0">
              <a:buNone/>
            </a:pPr>
            <a:r>
              <a:rPr lang="en-US" sz="2800" dirty="0" smtClean="0"/>
              <a:t>Eventually RSDRP(b) became Russian Communist Party (</a:t>
            </a:r>
            <a:r>
              <a:rPr lang="en-US" sz="2800" dirty="0" err="1" smtClean="0"/>
              <a:t>bolsheviks</a:t>
            </a:r>
            <a:r>
              <a:rPr lang="en-US" sz="2800" dirty="0" smtClean="0"/>
              <a:t>) and Communist Party of the Soviet Union (CPS</a:t>
            </a:r>
            <a:r>
              <a:rPr lang="en-US" sz="2800" dirty="0"/>
              <a:t>U</a:t>
            </a:r>
            <a:r>
              <a:rPr lang="en-US" sz="2800" dirty="0" smtClean="0"/>
              <a:t>)  </a:t>
            </a:r>
            <a:endParaRPr lang="ru-RU" sz="2800" dirty="0"/>
          </a:p>
        </p:txBody>
      </p:sp>
      <p:pic>
        <p:nvPicPr>
          <p:cNvPr id="1026"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508104" y="1772816"/>
            <a:ext cx="2286000" cy="35890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Номер слайда 3"/>
          <p:cNvSpPr>
            <a:spLocks noGrp="1"/>
          </p:cNvSpPr>
          <p:nvPr>
            <p:ph type="sldNum" sz="quarter" idx="12"/>
          </p:nvPr>
        </p:nvSpPr>
        <p:spPr/>
        <p:txBody>
          <a:bodyPr/>
          <a:lstStyle/>
          <a:p>
            <a:fld id="{13571872-05C1-4A24-B6E2-913C2D714B28}" type="slidenum">
              <a:rPr lang="ru-RU" smtClean="0"/>
              <a:t>62</a:t>
            </a:fld>
            <a:endParaRPr lang="ru-RU"/>
          </a:p>
        </p:txBody>
      </p:sp>
    </p:spTree>
    <p:extLst>
      <p:ext uri="{BB962C8B-B14F-4D97-AF65-F5344CB8AC3E}">
        <p14:creationId xmlns:p14="http://schemas.microsoft.com/office/powerpoint/2010/main" val="102554178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Заголовок 1"/>
          <p:cNvSpPr>
            <a:spLocks noGrp="1"/>
          </p:cNvSpPr>
          <p:nvPr>
            <p:ph type="title"/>
          </p:nvPr>
        </p:nvSpPr>
        <p:spPr>
          <a:xfrm>
            <a:off x="500063" y="0"/>
            <a:ext cx="8229600" cy="1143000"/>
          </a:xfrm>
        </p:spPr>
        <p:txBody>
          <a:bodyPr/>
          <a:lstStyle/>
          <a:p>
            <a:r>
              <a:rPr lang="en-US" sz="3600" smtClean="0"/>
              <a:t>‘We’ll do it in a different way’</a:t>
            </a:r>
            <a:r>
              <a:rPr lang="ru-RU" sz="3600" smtClean="0"/>
              <a:t>, 1887</a:t>
            </a:r>
          </a:p>
        </p:txBody>
      </p:sp>
      <p:sp>
        <p:nvSpPr>
          <p:cNvPr id="49155" name="Содержимое 2"/>
          <p:cNvSpPr>
            <a:spLocks noGrp="1"/>
          </p:cNvSpPr>
          <p:nvPr>
            <p:ph idx="1"/>
          </p:nvPr>
        </p:nvSpPr>
        <p:spPr/>
        <p:txBody>
          <a:bodyPr/>
          <a:lstStyle/>
          <a:p>
            <a:pPr>
              <a:buFontTx/>
              <a:buNone/>
            </a:pPr>
            <a:r>
              <a:rPr lang="en-US" smtClean="0"/>
              <a:t> </a:t>
            </a:r>
            <a:endParaRPr lang="ru-RU" smtClean="0"/>
          </a:p>
        </p:txBody>
      </p:sp>
      <p:sp>
        <p:nvSpPr>
          <p:cNvPr id="49156" name="Номер слайда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2D4EC23E-22CE-4092-B588-82E20B47D7AD}" type="slidenum">
              <a:rPr lang="ru-RU" smtClean="0"/>
              <a:pPr eaLnBrk="1" hangingPunct="1"/>
              <a:t>63</a:t>
            </a:fld>
            <a:endParaRPr lang="ru-RU" smtClean="0"/>
          </a:p>
        </p:txBody>
      </p:sp>
      <p:pic>
        <p:nvPicPr>
          <p:cNvPr id="49157" name="Picture 2" descr="C:\Users\-VM\Слава 20.04.17\Мои лекции\Курс 2021\До 1917\4f0bb5815c7d0d61c577b6c690df30c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8875" y="1214438"/>
            <a:ext cx="4214813" cy="5291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878436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3600" dirty="0" err="1" smtClean="0"/>
              <a:t>Pyotr</a:t>
            </a:r>
            <a:r>
              <a:rPr lang="en-US" sz="3600" dirty="0" smtClean="0"/>
              <a:t> </a:t>
            </a:r>
            <a:r>
              <a:rPr lang="en-US" sz="3600" dirty="0" err="1" smtClean="0"/>
              <a:t>Stolypin</a:t>
            </a:r>
            <a:endParaRPr lang="ru-RU" sz="3600" dirty="0"/>
          </a:p>
        </p:txBody>
      </p:sp>
      <p:sp>
        <p:nvSpPr>
          <p:cNvPr id="4" name="Объект 3"/>
          <p:cNvSpPr>
            <a:spLocks noGrp="1"/>
          </p:cNvSpPr>
          <p:nvPr>
            <p:ph sz="half" idx="2"/>
          </p:nvPr>
        </p:nvSpPr>
        <p:spPr>
          <a:xfrm>
            <a:off x="4283968" y="1340768"/>
            <a:ext cx="4752528" cy="5040560"/>
          </a:xfrm>
        </p:spPr>
        <p:txBody>
          <a:bodyPr>
            <a:noAutofit/>
          </a:bodyPr>
          <a:lstStyle/>
          <a:p>
            <a:r>
              <a:rPr lang="en-US" sz="2000" dirty="0"/>
              <a:t>Replacement of collective and limited land ownership of rural communities with full-fledged private property of individual peasant householders </a:t>
            </a:r>
            <a:endParaRPr lang="ru-RU" sz="2000" dirty="0" smtClean="0"/>
          </a:p>
          <a:p>
            <a:r>
              <a:rPr lang="en-US" sz="2000" dirty="0" smtClean="0"/>
              <a:t>Eradication </a:t>
            </a:r>
            <a:r>
              <a:rPr lang="en-US" sz="2000" dirty="0"/>
              <a:t>of obsolete class civil law restrictions </a:t>
            </a:r>
            <a:endParaRPr lang="ru-RU" sz="2000" dirty="0" smtClean="0"/>
          </a:p>
          <a:p>
            <a:r>
              <a:rPr lang="en-US" sz="2000" dirty="0" smtClean="0"/>
              <a:t>Encouraging </a:t>
            </a:r>
            <a:r>
              <a:rPr lang="en-US" sz="2000" dirty="0"/>
              <a:t>the allocation of plots to peasant owners “to one place” </a:t>
            </a:r>
            <a:endParaRPr lang="ru-RU" sz="2000" dirty="0" smtClean="0"/>
          </a:p>
          <a:p>
            <a:r>
              <a:rPr lang="en-US" sz="2000" dirty="0" smtClean="0"/>
              <a:t>Encouraging </a:t>
            </a:r>
            <a:r>
              <a:rPr lang="en-US" sz="2000" dirty="0"/>
              <a:t>the purchase of privately owned (primarily </a:t>
            </a:r>
            <a:r>
              <a:rPr lang="en-US" sz="2000" dirty="0" smtClean="0"/>
              <a:t>landlords’) </a:t>
            </a:r>
            <a:r>
              <a:rPr lang="en-US" sz="2000" dirty="0"/>
              <a:t>lands by peasants </a:t>
            </a:r>
            <a:endParaRPr lang="en-US" sz="2000" dirty="0" smtClean="0"/>
          </a:p>
          <a:p>
            <a:r>
              <a:rPr lang="en-US" sz="2000" dirty="0" smtClean="0"/>
              <a:t>Providing credit</a:t>
            </a:r>
          </a:p>
          <a:p>
            <a:r>
              <a:rPr lang="en-US" sz="2000" dirty="0" smtClean="0"/>
              <a:t>"</a:t>
            </a:r>
            <a:r>
              <a:rPr lang="en-US" sz="2000" dirty="0"/>
              <a:t>Agronomic help" </a:t>
            </a:r>
            <a:endParaRPr lang="en-US" sz="2000" dirty="0" smtClean="0"/>
          </a:p>
          <a:p>
            <a:r>
              <a:rPr lang="en-US" sz="2000" dirty="0" smtClean="0"/>
              <a:t>Support </a:t>
            </a:r>
            <a:r>
              <a:rPr lang="en-US" sz="2000" dirty="0"/>
              <a:t>for cooperatives and peasant associations</a:t>
            </a:r>
            <a:endParaRPr lang="ru-RU" sz="2000" dirty="0"/>
          </a:p>
        </p:txBody>
      </p:sp>
      <p:pic>
        <p:nvPicPr>
          <p:cNvPr id="4098"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11560" y="2276872"/>
            <a:ext cx="3364702" cy="25202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Номер слайда 2"/>
          <p:cNvSpPr>
            <a:spLocks noGrp="1"/>
          </p:cNvSpPr>
          <p:nvPr>
            <p:ph type="sldNum" sz="quarter" idx="12"/>
          </p:nvPr>
        </p:nvSpPr>
        <p:spPr/>
        <p:txBody>
          <a:bodyPr/>
          <a:lstStyle/>
          <a:p>
            <a:fld id="{13571872-05C1-4A24-B6E2-913C2D714B28}" type="slidenum">
              <a:rPr lang="ru-RU" smtClean="0"/>
              <a:t>64</a:t>
            </a:fld>
            <a:endParaRPr lang="ru-RU"/>
          </a:p>
        </p:txBody>
      </p:sp>
    </p:spTree>
    <p:extLst>
      <p:ext uri="{BB962C8B-B14F-4D97-AF65-F5344CB8AC3E}">
        <p14:creationId xmlns:p14="http://schemas.microsoft.com/office/powerpoint/2010/main" val="236203272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Заголовок 4"/>
          <p:cNvSpPr>
            <a:spLocks noGrp="1"/>
          </p:cNvSpPr>
          <p:nvPr>
            <p:ph type="title"/>
          </p:nvPr>
        </p:nvSpPr>
        <p:spPr/>
        <p:txBody>
          <a:bodyPr/>
          <a:lstStyle/>
          <a:p>
            <a:r>
              <a:rPr lang="en-US" sz="3600" dirty="0" smtClean="0"/>
              <a:t>World War I</a:t>
            </a:r>
            <a:endParaRPr lang="ru-RU" sz="3600" dirty="0" smtClean="0"/>
          </a:p>
        </p:txBody>
      </p:sp>
      <p:sp>
        <p:nvSpPr>
          <p:cNvPr id="55299" name="Номер слайда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F3B15FD-6FDC-4968-92BB-CADDBB2057EA}" type="slidenum">
              <a:rPr lang="ru-RU" smtClean="0"/>
              <a:pPr eaLnBrk="1" hangingPunct="1"/>
              <a:t>65</a:t>
            </a:fld>
            <a:endParaRPr lang="ru-RU" smtClean="0"/>
          </a:p>
        </p:txBody>
      </p:sp>
      <p:pic>
        <p:nvPicPr>
          <p:cNvPr id="55300"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214313" y="2357438"/>
            <a:ext cx="4673600" cy="3500437"/>
          </a:xfrm>
          <a:noFill/>
        </p:spPr>
      </p:pic>
      <p:pic>
        <p:nvPicPr>
          <p:cNvPr id="55301" name="Picture 3"/>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5786438" y="2428875"/>
            <a:ext cx="2662237" cy="3429000"/>
          </a:xfrm>
          <a:noFill/>
        </p:spPr>
      </p:pic>
    </p:spTree>
    <p:extLst>
      <p:ext uri="{BB962C8B-B14F-4D97-AF65-F5344CB8AC3E}">
        <p14:creationId xmlns:p14="http://schemas.microsoft.com/office/powerpoint/2010/main" val="175927910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z="3600" dirty="0" smtClean="0"/>
              <a:t>The War and the crisis of the Empire</a:t>
            </a:r>
            <a:endParaRPr lang="ru-RU" sz="3600" dirty="0"/>
          </a:p>
        </p:txBody>
      </p:sp>
      <p:sp>
        <p:nvSpPr>
          <p:cNvPr id="5" name="Объект 4"/>
          <p:cNvSpPr>
            <a:spLocks noGrp="1"/>
          </p:cNvSpPr>
          <p:nvPr>
            <p:ph idx="1"/>
          </p:nvPr>
        </p:nvSpPr>
        <p:spPr>
          <a:xfrm>
            <a:off x="457200" y="1600201"/>
            <a:ext cx="8229600" cy="4061048"/>
          </a:xfrm>
        </p:spPr>
        <p:txBody>
          <a:bodyPr>
            <a:normAutofit lnSpcReduction="10000"/>
          </a:bodyPr>
          <a:lstStyle/>
          <a:p>
            <a:r>
              <a:rPr lang="en-US" sz="2800" dirty="0" smtClean="0"/>
              <a:t>Huge masses of people were extracted from their rural</a:t>
            </a:r>
            <a:r>
              <a:rPr lang="ru-RU" sz="2800" dirty="0" smtClean="0"/>
              <a:t> </a:t>
            </a:r>
            <a:r>
              <a:rPr lang="en-US" sz="2800" dirty="0" smtClean="0"/>
              <a:t>locations, armed, and involved in cruel and often senseless war practices</a:t>
            </a:r>
          </a:p>
          <a:p>
            <a:r>
              <a:rPr lang="en-US" sz="2800" dirty="0" smtClean="0"/>
              <a:t>These people were literate enough to be vulnerable to propaganda but not sophisticated enough to</a:t>
            </a:r>
            <a:r>
              <a:rPr lang="ru-RU" sz="2800" dirty="0" smtClean="0"/>
              <a:t> </a:t>
            </a:r>
            <a:r>
              <a:rPr lang="en-US" sz="2800" dirty="0" smtClean="0"/>
              <a:t>take it critically</a:t>
            </a:r>
          </a:p>
          <a:p>
            <a:r>
              <a:rPr lang="en-US" sz="2800" dirty="0" smtClean="0"/>
              <a:t>The Tsar considered governing Russia sort of his family business, he didn’t pay much respect to institutions and wouldn’t cooperate with the society</a:t>
            </a:r>
          </a:p>
          <a:p>
            <a:endParaRPr lang="ru-RU" dirty="0"/>
          </a:p>
        </p:txBody>
      </p:sp>
      <p:sp>
        <p:nvSpPr>
          <p:cNvPr id="6" name="Номер слайда 5"/>
          <p:cNvSpPr>
            <a:spLocks noGrp="1"/>
          </p:cNvSpPr>
          <p:nvPr>
            <p:ph type="sldNum" sz="quarter" idx="12"/>
          </p:nvPr>
        </p:nvSpPr>
        <p:spPr/>
        <p:txBody>
          <a:bodyPr/>
          <a:lstStyle/>
          <a:p>
            <a:fld id="{13571872-05C1-4A24-B6E2-913C2D714B28}" type="slidenum">
              <a:rPr lang="ru-RU" smtClean="0"/>
              <a:t>66</a:t>
            </a:fld>
            <a:endParaRPr lang="ru-RU"/>
          </a:p>
        </p:txBody>
      </p:sp>
    </p:spTree>
    <p:extLst>
      <p:ext uri="{BB962C8B-B14F-4D97-AF65-F5344CB8AC3E}">
        <p14:creationId xmlns:p14="http://schemas.microsoft.com/office/powerpoint/2010/main" val="92704332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67544" y="2780928"/>
            <a:ext cx="8229600" cy="1143000"/>
          </a:xfrm>
        </p:spPr>
        <p:txBody>
          <a:bodyPr/>
          <a:lstStyle/>
          <a:p>
            <a:r>
              <a:rPr lang="en-US" sz="3600" dirty="0" smtClean="0"/>
              <a:t>VIII. Two theories of revolutions</a:t>
            </a:r>
            <a:endParaRPr lang="ru-RU" sz="3600" dirty="0"/>
          </a:p>
        </p:txBody>
      </p:sp>
      <p:sp>
        <p:nvSpPr>
          <p:cNvPr id="5" name="Номер слайда 4"/>
          <p:cNvSpPr>
            <a:spLocks noGrp="1"/>
          </p:cNvSpPr>
          <p:nvPr>
            <p:ph type="sldNum" sz="quarter" idx="12"/>
          </p:nvPr>
        </p:nvSpPr>
        <p:spPr/>
        <p:txBody>
          <a:bodyPr/>
          <a:lstStyle/>
          <a:p>
            <a:fld id="{13571872-05C1-4A24-B6E2-913C2D714B28}" type="slidenum">
              <a:rPr lang="ru-RU" smtClean="0"/>
              <a:t>67</a:t>
            </a:fld>
            <a:endParaRPr lang="ru-RU"/>
          </a:p>
        </p:txBody>
      </p:sp>
    </p:spTree>
    <p:extLst>
      <p:ext uri="{BB962C8B-B14F-4D97-AF65-F5344CB8AC3E}">
        <p14:creationId xmlns:p14="http://schemas.microsoft.com/office/powerpoint/2010/main" val="52991544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Заголовок 1"/>
          <p:cNvSpPr>
            <a:spLocks noGrp="1"/>
          </p:cNvSpPr>
          <p:nvPr>
            <p:ph type="title"/>
          </p:nvPr>
        </p:nvSpPr>
        <p:spPr>
          <a:xfrm>
            <a:off x="500063" y="0"/>
            <a:ext cx="8229600" cy="868363"/>
          </a:xfrm>
        </p:spPr>
        <p:txBody>
          <a:bodyPr/>
          <a:lstStyle/>
          <a:p>
            <a:r>
              <a:rPr lang="en-US" sz="3600" dirty="0" smtClean="0"/>
              <a:t>Theory #1: </a:t>
            </a:r>
            <a:r>
              <a:rPr lang="en-US" sz="3600" i="1" dirty="0" smtClean="0"/>
              <a:t>Paradigm shift </a:t>
            </a:r>
            <a:r>
              <a:rPr lang="en-US" sz="3600" dirty="0" smtClean="0"/>
              <a:t>by Thomas </a:t>
            </a:r>
            <a:r>
              <a:rPr lang="en-US" sz="3600" dirty="0"/>
              <a:t>Kuhn</a:t>
            </a:r>
            <a:endParaRPr lang="ru-RU" sz="3600" dirty="0" smtClean="0"/>
          </a:p>
        </p:txBody>
      </p:sp>
      <p:sp>
        <p:nvSpPr>
          <p:cNvPr id="19459" name="Содержимое 2"/>
          <p:cNvSpPr>
            <a:spLocks noGrp="1"/>
          </p:cNvSpPr>
          <p:nvPr>
            <p:ph sz="half" idx="1"/>
          </p:nvPr>
        </p:nvSpPr>
        <p:spPr>
          <a:xfrm>
            <a:off x="357188" y="1143000"/>
            <a:ext cx="5143500" cy="5429250"/>
          </a:xfrm>
        </p:spPr>
        <p:txBody>
          <a:bodyPr/>
          <a:lstStyle/>
          <a:p>
            <a:pPr>
              <a:buFontTx/>
              <a:buNone/>
            </a:pPr>
            <a:r>
              <a:rPr lang="en-US" dirty="0" smtClean="0"/>
              <a:t>	Kuhn noticed that the development of science goes by leaps. We see the facts one way and then suddenly we see them in a completely different way. A </a:t>
            </a:r>
            <a:r>
              <a:rPr lang="en-US" i="1" dirty="0" smtClean="0"/>
              <a:t>paradigm switch</a:t>
            </a:r>
            <a:r>
              <a:rPr lang="en-US" dirty="0" smtClean="0"/>
              <a:t> or shift occurs. When we see facts one way, we are placed in one paradigm and then kind of jump into another one. He called this jump  </a:t>
            </a:r>
            <a:r>
              <a:rPr lang="en-US" i="1" dirty="0" smtClean="0"/>
              <a:t>scientific revolution</a:t>
            </a:r>
            <a:r>
              <a:rPr lang="en-US" dirty="0" smtClean="0"/>
              <a:t>.</a:t>
            </a:r>
            <a:endParaRPr lang="ru-RU" dirty="0" smtClean="0"/>
          </a:p>
        </p:txBody>
      </p:sp>
      <p:sp>
        <p:nvSpPr>
          <p:cNvPr id="19460" name="Номер слайда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98049E8-67ED-4DD6-8DCD-104F7084943F}" type="slidenum">
              <a:rPr lang="ru-RU" smtClean="0"/>
              <a:pPr eaLnBrk="1" hangingPunct="1"/>
              <a:t>68</a:t>
            </a:fld>
            <a:endParaRPr lang="ru-RU" smtClean="0"/>
          </a:p>
        </p:txBody>
      </p:sp>
      <p:pic>
        <p:nvPicPr>
          <p:cNvPr id="19461"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143625" y="2357438"/>
            <a:ext cx="2366963" cy="2355850"/>
          </a:xfrm>
          <a:noFill/>
        </p:spPr>
      </p:pic>
    </p:spTree>
    <p:extLst>
      <p:ext uri="{BB962C8B-B14F-4D97-AF65-F5344CB8AC3E}">
        <p14:creationId xmlns:p14="http://schemas.microsoft.com/office/powerpoint/2010/main" val="165350830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r>
              <a:rPr lang="en-US" sz="3600" dirty="0" smtClean="0"/>
              <a:t>Crises of paradigm</a:t>
            </a:r>
            <a:endParaRPr lang="ru-RU" sz="3600" dirty="0"/>
          </a:p>
        </p:txBody>
      </p:sp>
      <p:sp>
        <p:nvSpPr>
          <p:cNvPr id="6" name="Объект 5"/>
          <p:cNvSpPr>
            <a:spLocks noGrp="1"/>
          </p:cNvSpPr>
          <p:nvPr>
            <p:ph idx="1"/>
          </p:nvPr>
        </p:nvSpPr>
        <p:spPr>
          <a:xfrm>
            <a:off x="457200" y="1600201"/>
            <a:ext cx="8229600" cy="3917032"/>
          </a:xfrm>
        </p:spPr>
        <p:txBody>
          <a:bodyPr>
            <a:normAutofit/>
          </a:bodyPr>
          <a:lstStyle/>
          <a:p>
            <a:r>
              <a:rPr lang="en-US" sz="2800" dirty="0" smtClean="0"/>
              <a:t>Before a paradigm changes and is replaced by a new one, there is the state of paradigm crisis when everybody experience a feeling of disorder and uncertainty, they see that everything goes wrong but don’t see any way out</a:t>
            </a:r>
          </a:p>
          <a:p>
            <a:r>
              <a:rPr lang="en-US" sz="2800" dirty="0" smtClean="0"/>
              <a:t>Paradigm shift occurs only when a new paradigm is in sight which looks good enough for replacing the old one </a:t>
            </a:r>
            <a:endParaRPr lang="ru-RU" sz="2800" dirty="0"/>
          </a:p>
        </p:txBody>
      </p:sp>
      <p:sp>
        <p:nvSpPr>
          <p:cNvPr id="7" name="Номер слайда 6"/>
          <p:cNvSpPr>
            <a:spLocks noGrp="1"/>
          </p:cNvSpPr>
          <p:nvPr>
            <p:ph type="sldNum" sz="quarter" idx="12"/>
          </p:nvPr>
        </p:nvSpPr>
        <p:spPr/>
        <p:txBody>
          <a:bodyPr/>
          <a:lstStyle/>
          <a:p>
            <a:fld id="{13571872-05C1-4A24-B6E2-913C2D714B28}" type="slidenum">
              <a:rPr lang="ru-RU" smtClean="0"/>
              <a:t>69</a:t>
            </a:fld>
            <a:endParaRPr lang="ru-RU"/>
          </a:p>
        </p:txBody>
      </p:sp>
    </p:spTree>
    <p:extLst>
      <p:ext uri="{BB962C8B-B14F-4D97-AF65-F5344CB8AC3E}">
        <p14:creationId xmlns:p14="http://schemas.microsoft.com/office/powerpoint/2010/main" val="19416003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Заголовок 1"/>
          <p:cNvSpPr>
            <a:spLocks noGrp="1"/>
          </p:cNvSpPr>
          <p:nvPr>
            <p:ph type="title"/>
          </p:nvPr>
        </p:nvSpPr>
        <p:spPr/>
        <p:txBody>
          <a:bodyPr/>
          <a:lstStyle/>
          <a:p>
            <a:r>
              <a:rPr lang="en-US" sz="3600" smtClean="0"/>
              <a:t>Catherine the Great</a:t>
            </a:r>
            <a:endParaRPr lang="ru-RU" sz="3600" smtClean="0"/>
          </a:p>
        </p:txBody>
      </p:sp>
      <p:sp>
        <p:nvSpPr>
          <p:cNvPr id="78851" name="Объект 5"/>
          <p:cNvSpPr>
            <a:spLocks noGrp="1"/>
          </p:cNvSpPr>
          <p:nvPr>
            <p:ph sz="half" idx="2"/>
          </p:nvPr>
        </p:nvSpPr>
        <p:spPr>
          <a:xfrm>
            <a:off x="4643438" y="1773238"/>
            <a:ext cx="4038600" cy="3816350"/>
          </a:xfrm>
        </p:spPr>
        <p:txBody>
          <a:bodyPr>
            <a:normAutofit/>
          </a:bodyPr>
          <a:lstStyle/>
          <a:p>
            <a:r>
              <a:rPr lang="en-US" dirty="0" smtClean="0"/>
              <a:t>Developing the Western-type culture of nobility</a:t>
            </a:r>
          </a:p>
          <a:p>
            <a:r>
              <a:rPr lang="en-US" dirty="0" smtClean="0"/>
              <a:t>Improving institutions</a:t>
            </a:r>
          </a:p>
          <a:p>
            <a:r>
              <a:rPr lang="en-US" dirty="0" smtClean="0"/>
              <a:t>Territorial expansion</a:t>
            </a:r>
          </a:p>
          <a:p>
            <a:r>
              <a:rPr lang="en-US" dirty="0" smtClean="0"/>
              <a:t>Expanding privileges of nobility and further enslaving of peasants </a:t>
            </a:r>
            <a:endParaRPr lang="ru-RU" dirty="0" smtClean="0"/>
          </a:p>
        </p:txBody>
      </p:sp>
      <p:sp>
        <p:nvSpPr>
          <p:cNvPr id="78852" name="Номер слайда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962ECF5-D0E3-4DAB-A459-BE8865BBD1CE}" type="slidenum">
              <a:rPr lang="ru-RU" smtClean="0"/>
              <a:pPr eaLnBrk="1" hangingPunct="1"/>
              <a:t>7</a:t>
            </a:fld>
            <a:endParaRPr lang="ru-RU" smtClean="0"/>
          </a:p>
        </p:txBody>
      </p:sp>
      <p:pic>
        <p:nvPicPr>
          <p:cNvPr id="78853" name="Picture 3"/>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827088" y="1412875"/>
            <a:ext cx="2994025" cy="4613275"/>
          </a:xfrm>
          <a:noFill/>
        </p:spPr>
      </p:pic>
    </p:spTree>
    <p:extLst>
      <p:ext uri="{BB962C8B-B14F-4D97-AF65-F5344CB8AC3E}">
        <p14:creationId xmlns:p14="http://schemas.microsoft.com/office/powerpoint/2010/main" val="71192469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3600" dirty="0" smtClean="0"/>
              <a:t>Theory #2: Crane Brinton’s </a:t>
            </a:r>
            <a:r>
              <a:rPr lang="en-US" sz="3600" i="1" dirty="0" smtClean="0"/>
              <a:t>Anatomy of Revolution</a:t>
            </a:r>
            <a:endParaRPr lang="ru-RU" sz="3600" i="1" dirty="0"/>
          </a:p>
        </p:txBody>
      </p:sp>
      <p:sp>
        <p:nvSpPr>
          <p:cNvPr id="3" name="Объект 2"/>
          <p:cNvSpPr>
            <a:spLocks noGrp="1"/>
          </p:cNvSpPr>
          <p:nvPr>
            <p:ph sz="half" idx="1"/>
          </p:nvPr>
        </p:nvSpPr>
        <p:spPr/>
        <p:txBody>
          <a:bodyPr>
            <a:normAutofit fontScale="77500" lnSpcReduction="20000"/>
          </a:bodyPr>
          <a:lstStyle/>
          <a:p>
            <a:endParaRPr lang="en-US" sz="2800" dirty="0" smtClean="0"/>
          </a:p>
          <a:p>
            <a:endParaRPr lang="en-US" dirty="0" smtClean="0"/>
          </a:p>
          <a:p>
            <a:pPr marL="0" indent="0">
              <a:buNone/>
            </a:pPr>
            <a:endParaRPr lang="ru-RU" dirty="0"/>
          </a:p>
        </p:txBody>
      </p:sp>
      <p:sp>
        <p:nvSpPr>
          <p:cNvPr id="4" name="Объект 3"/>
          <p:cNvSpPr>
            <a:spLocks noGrp="1"/>
          </p:cNvSpPr>
          <p:nvPr>
            <p:ph sz="half" idx="2"/>
          </p:nvPr>
        </p:nvSpPr>
        <p:spPr/>
        <p:txBody>
          <a:bodyPr>
            <a:normAutofit fontScale="77500" lnSpcReduction="20000"/>
          </a:bodyPr>
          <a:lstStyle/>
          <a:p>
            <a:pPr marL="0" indent="0">
              <a:buNone/>
            </a:pPr>
            <a:r>
              <a:rPr lang="en-US" dirty="0"/>
              <a:t>According to it, revolutions go through several rather uniform stages, of which the following are the main:</a:t>
            </a:r>
          </a:p>
          <a:p>
            <a:r>
              <a:rPr lang="en-US" dirty="0"/>
              <a:t>Economic and political weakness of the old regime; its desertion by the intellectuals</a:t>
            </a:r>
          </a:p>
          <a:p>
            <a:r>
              <a:rPr lang="en-US" dirty="0"/>
              <a:t>Overthrow of the old regime and rule of the moderates</a:t>
            </a:r>
          </a:p>
          <a:p>
            <a:r>
              <a:rPr lang="en-US" dirty="0"/>
              <a:t>The extremists come to the fore</a:t>
            </a:r>
          </a:p>
          <a:p>
            <a:r>
              <a:rPr lang="en-US" dirty="0"/>
              <a:t>‘Reign of terror and virtue’</a:t>
            </a:r>
          </a:p>
          <a:p>
            <a:r>
              <a:rPr lang="en-US" dirty="0" err="1"/>
              <a:t>Thermidorean</a:t>
            </a:r>
            <a:r>
              <a:rPr lang="en-US" dirty="0"/>
              <a:t> reaction, amnesty and repression</a:t>
            </a:r>
          </a:p>
          <a:p>
            <a:endParaRPr lang="ru-RU"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2348880"/>
            <a:ext cx="1781175" cy="2571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Номер слайда 4"/>
          <p:cNvSpPr>
            <a:spLocks noGrp="1"/>
          </p:cNvSpPr>
          <p:nvPr>
            <p:ph type="sldNum" sz="quarter" idx="12"/>
          </p:nvPr>
        </p:nvSpPr>
        <p:spPr/>
        <p:txBody>
          <a:bodyPr/>
          <a:lstStyle/>
          <a:p>
            <a:fld id="{13571872-05C1-4A24-B6E2-913C2D714B28}" type="slidenum">
              <a:rPr lang="ru-RU" smtClean="0"/>
              <a:t>70</a:t>
            </a:fld>
            <a:endParaRPr lang="ru-RU"/>
          </a:p>
        </p:txBody>
      </p:sp>
    </p:spTree>
    <p:extLst>
      <p:ext uri="{BB962C8B-B14F-4D97-AF65-F5344CB8AC3E}">
        <p14:creationId xmlns:p14="http://schemas.microsoft.com/office/powerpoint/2010/main" val="36540412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107504" y="274638"/>
            <a:ext cx="8928992" cy="1143000"/>
          </a:xfrm>
        </p:spPr>
        <p:txBody>
          <a:bodyPr>
            <a:noAutofit/>
          </a:bodyPr>
          <a:lstStyle/>
          <a:p>
            <a:r>
              <a:rPr lang="en-US" sz="3600" dirty="0" smtClean="0"/>
              <a:t>So the Russian agenda of the ‘Long XIX century’ basically consisted of:</a:t>
            </a:r>
            <a:endParaRPr lang="ru-RU" sz="3600" dirty="0"/>
          </a:p>
        </p:txBody>
      </p:sp>
      <p:sp>
        <p:nvSpPr>
          <p:cNvPr id="6" name="Объект 5"/>
          <p:cNvSpPr>
            <a:spLocks noGrp="1"/>
          </p:cNvSpPr>
          <p:nvPr>
            <p:ph idx="1"/>
          </p:nvPr>
        </p:nvSpPr>
        <p:spPr>
          <a:xfrm>
            <a:off x="467544" y="2060848"/>
            <a:ext cx="8229600" cy="2476872"/>
          </a:xfrm>
        </p:spPr>
        <p:txBody>
          <a:bodyPr/>
          <a:lstStyle/>
          <a:p>
            <a:r>
              <a:rPr lang="en-US" sz="2800" dirty="0" smtClean="0"/>
              <a:t>Maintaining Russia’s internal stability and competitiveness vs. the West</a:t>
            </a:r>
          </a:p>
          <a:p>
            <a:r>
              <a:rPr lang="en-US" sz="2800" dirty="0" smtClean="0"/>
              <a:t>Against  the background of the two Russian cultures</a:t>
            </a:r>
          </a:p>
          <a:p>
            <a:endParaRPr lang="ru-RU" dirty="0"/>
          </a:p>
        </p:txBody>
      </p:sp>
      <p:sp>
        <p:nvSpPr>
          <p:cNvPr id="2" name="Номер слайда 1"/>
          <p:cNvSpPr>
            <a:spLocks noGrp="1"/>
          </p:cNvSpPr>
          <p:nvPr>
            <p:ph type="sldNum" sz="quarter" idx="12"/>
          </p:nvPr>
        </p:nvSpPr>
        <p:spPr/>
        <p:txBody>
          <a:bodyPr/>
          <a:lstStyle/>
          <a:p>
            <a:fld id="{13571872-05C1-4A24-B6E2-913C2D714B28}" type="slidenum">
              <a:rPr lang="ru-RU" smtClean="0"/>
              <a:t>8</a:t>
            </a:fld>
            <a:endParaRPr lang="ru-RU"/>
          </a:p>
        </p:txBody>
      </p:sp>
    </p:spTree>
    <p:extLst>
      <p:ext uri="{BB962C8B-B14F-4D97-AF65-F5344CB8AC3E}">
        <p14:creationId xmlns:p14="http://schemas.microsoft.com/office/powerpoint/2010/main" val="12025129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3600" dirty="0" smtClean="0"/>
              <a:t>We will be discussing:</a:t>
            </a:r>
            <a:endParaRPr lang="ru-RU" sz="3600" dirty="0"/>
          </a:p>
        </p:txBody>
      </p:sp>
      <p:sp>
        <p:nvSpPr>
          <p:cNvPr id="3" name="Объект 2"/>
          <p:cNvSpPr>
            <a:spLocks noGrp="1"/>
          </p:cNvSpPr>
          <p:nvPr>
            <p:ph idx="1"/>
          </p:nvPr>
        </p:nvSpPr>
        <p:spPr>
          <a:xfrm>
            <a:off x="467544" y="1844824"/>
            <a:ext cx="8229600" cy="3484984"/>
          </a:xfrm>
        </p:spPr>
        <p:txBody>
          <a:bodyPr/>
          <a:lstStyle/>
          <a:p>
            <a:r>
              <a:rPr lang="en-US" sz="2800" dirty="0" smtClean="0"/>
              <a:t>Social, economic and cultural changes</a:t>
            </a:r>
          </a:p>
          <a:p>
            <a:r>
              <a:rPr lang="en-US" sz="2800" dirty="0" smtClean="0"/>
              <a:t>The dynamics of ideas, ideologies</a:t>
            </a:r>
            <a:r>
              <a:rPr lang="en-US" sz="2800" dirty="0"/>
              <a:t> and</a:t>
            </a:r>
            <a:r>
              <a:rPr lang="en-US" sz="2800" dirty="0" smtClean="0"/>
              <a:t> narratives  </a:t>
            </a:r>
            <a:endParaRPr lang="ru-RU" sz="2800" dirty="0" smtClean="0"/>
          </a:p>
          <a:p>
            <a:r>
              <a:rPr lang="en-US" sz="2800" dirty="0" smtClean="0"/>
              <a:t>Institutional innovations and reforms</a:t>
            </a:r>
          </a:p>
          <a:p>
            <a:r>
              <a:rPr lang="en-US" sz="2800" dirty="0" smtClean="0"/>
              <a:t>And, as earlier, wars</a:t>
            </a:r>
            <a:r>
              <a:rPr lang="en-US" sz="2800" dirty="0"/>
              <a:t>, alliances and </a:t>
            </a:r>
            <a:r>
              <a:rPr lang="en-US" sz="2800" dirty="0" smtClean="0"/>
              <a:t>territorial expansion</a:t>
            </a:r>
            <a:endParaRPr lang="en-US" sz="2800" dirty="0"/>
          </a:p>
          <a:p>
            <a:endParaRPr lang="en-US" sz="2800" dirty="0" smtClean="0"/>
          </a:p>
          <a:p>
            <a:endParaRPr lang="ru-RU" dirty="0"/>
          </a:p>
        </p:txBody>
      </p:sp>
      <p:sp>
        <p:nvSpPr>
          <p:cNvPr id="4" name="Номер слайда 3"/>
          <p:cNvSpPr>
            <a:spLocks noGrp="1"/>
          </p:cNvSpPr>
          <p:nvPr>
            <p:ph type="sldNum" sz="quarter" idx="12"/>
          </p:nvPr>
        </p:nvSpPr>
        <p:spPr/>
        <p:txBody>
          <a:bodyPr/>
          <a:lstStyle/>
          <a:p>
            <a:fld id="{13571872-05C1-4A24-B6E2-913C2D714B28}" type="slidenum">
              <a:rPr lang="ru-RU" smtClean="0"/>
              <a:t>9</a:t>
            </a:fld>
            <a:endParaRPr lang="ru-RU"/>
          </a:p>
        </p:txBody>
      </p:sp>
    </p:spTree>
    <p:extLst>
      <p:ext uri="{BB962C8B-B14F-4D97-AF65-F5344CB8AC3E}">
        <p14:creationId xmlns:p14="http://schemas.microsoft.com/office/powerpoint/2010/main" val="47934496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681</TotalTime>
  <Words>1913</Words>
  <Application>Microsoft Office PowerPoint</Application>
  <PresentationFormat>Экран (4:3)</PresentationFormat>
  <Paragraphs>292</Paragraphs>
  <Slides>70</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70</vt:i4>
      </vt:variant>
    </vt:vector>
  </HeadingPairs>
  <TitlesOfParts>
    <vt:vector size="71" baseType="lpstr">
      <vt:lpstr>Тема Office</vt:lpstr>
      <vt:lpstr>Understanding Russia – History, Society, Politics </vt:lpstr>
      <vt:lpstr>Russian History: ‘the long XIX century’</vt:lpstr>
      <vt:lpstr>Contents</vt:lpstr>
      <vt:lpstr>I. The European trend of modernization and Russian dual society</vt:lpstr>
      <vt:lpstr>Modernization demands for:</vt:lpstr>
      <vt:lpstr>Peter the Great</vt:lpstr>
      <vt:lpstr>Catherine the Great</vt:lpstr>
      <vt:lpstr>So the Russian agenda of the ‘Long XIX century’ basically consisted of:</vt:lpstr>
      <vt:lpstr>We will be discussing:</vt:lpstr>
      <vt:lpstr>II. Russian society by the XIX century</vt:lpstr>
      <vt:lpstr>Russian estates of the realm</vt:lpstr>
      <vt:lpstr>Urbanization in Russia, 1700-2000</vt:lpstr>
      <vt:lpstr>Socio-economic paradigms</vt:lpstr>
      <vt:lpstr>Open-field system</vt:lpstr>
      <vt:lpstr>Seasonal workers</vt:lpstr>
      <vt:lpstr>Craft industry</vt:lpstr>
      <vt:lpstr>Russian paper manufactory, XVIII century</vt:lpstr>
      <vt:lpstr>Russian factory</vt:lpstr>
      <vt:lpstr>III. Alexander I</vt:lpstr>
      <vt:lpstr>Alexander I (1801-1825)</vt:lpstr>
      <vt:lpstr>The war of 1812</vt:lpstr>
      <vt:lpstr>Partially autonomous national regions in Russian Empire</vt:lpstr>
      <vt:lpstr>Pale of Settlement</vt:lpstr>
      <vt:lpstr>Alexander Pushkin (1799-1837) </vt:lpstr>
      <vt:lpstr>Beginning of the golden age  of Russian high culture</vt:lpstr>
      <vt:lpstr>However, Russian society did not correspond to the pattern of nation-state  </vt:lpstr>
      <vt:lpstr>IV. Nicolas I</vt:lpstr>
      <vt:lpstr>Nicolas I (1825-1855)</vt:lpstr>
      <vt:lpstr>Decembrist revolt</vt:lpstr>
      <vt:lpstr>Nicolas’ agenda</vt:lpstr>
      <vt:lpstr>The Caucasian war, 1800-1864</vt:lpstr>
      <vt:lpstr>Pavel Kiselev reform</vt:lpstr>
      <vt:lpstr>Crimean War (1853-56)</vt:lpstr>
      <vt:lpstr>V. Alexander II</vt:lpstr>
      <vt:lpstr>Alexander II (1855-1881)</vt:lpstr>
      <vt:lpstr>Abolition of serfdom</vt:lpstr>
      <vt:lpstr>The judicial reform</vt:lpstr>
      <vt:lpstr>Zemstvo</vt:lpstr>
      <vt:lpstr>The military reform</vt:lpstr>
      <vt:lpstr>‘A Big Bang’ of Russian culture</vt:lpstr>
      <vt:lpstr>Nikolai Leskov </vt:lpstr>
      <vt:lpstr>Economic situation by 1881</vt:lpstr>
      <vt:lpstr>Intelligentsia</vt:lpstr>
      <vt:lpstr>Intelligentsia and revolution</vt:lpstr>
      <vt:lpstr>Trial of the 193 and Vera Zasulich </vt:lpstr>
      <vt:lpstr>Assassination of Alexander II </vt:lpstr>
      <vt:lpstr>VI. Alexander III</vt:lpstr>
      <vt:lpstr>Alexander III (1881-1894)</vt:lpstr>
      <vt:lpstr>Financial stabilization and protectionist policies resulting in rapid industrialization </vt:lpstr>
      <vt:lpstr>Financial stabilization and Russian famine of 1891–1892</vt:lpstr>
      <vt:lpstr>Bismarck and unification of Germany</vt:lpstr>
      <vt:lpstr>Russia’s alliance with France </vt:lpstr>
      <vt:lpstr>Expansion of Russia by 1894</vt:lpstr>
      <vt:lpstr>The accident at Borky</vt:lpstr>
      <vt:lpstr>VII. Nicolas II</vt:lpstr>
      <vt:lpstr>Nicolas II (1894-1917)</vt:lpstr>
      <vt:lpstr>The symbol: Khodynka tragedy</vt:lpstr>
      <vt:lpstr>Chinese Eastern Railway</vt:lpstr>
      <vt:lpstr>The revolt of the masses: Bloody Sunday of January 9, 1905</vt:lpstr>
      <vt:lpstr>The First Russian Revolution</vt:lpstr>
      <vt:lpstr>Key political parties</vt:lpstr>
      <vt:lpstr>RSDRP (b) </vt:lpstr>
      <vt:lpstr>‘We’ll do it in a different way’, 1887</vt:lpstr>
      <vt:lpstr>Pyotr Stolypin</vt:lpstr>
      <vt:lpstr>World War I</vt:lpstr>
      <vt:lpstr>The War and the crisis of the Empire</vt:lpstr>
      <vt:lpstr>VIII. Two theories of revolutions</vt:lpstr>
      <vt:lpstr>Theory #1: Paradigm shift by Thomas Kuhn</vt:lpstr>
      <vt:lpstr>Crises of paradigm</vt:lpstr>
      <vt:lpstr>Theory #2: Crane Brinton’s Anatomy of Revolution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Russian History: ‘the long XIX century’</dc:title>
  <dc:creator>Папа</dc:creator>
  <cp:lastModifiedBy>Папа</cp:lastModifiedBy>
  <cp:revision>91</cp:revision>
  <dcterms:created xsi:type="dcterms:W3CDTF">2022-03-14T14:51:07Z</dcterms:created>
  <dcterms:modified xsi:type="dcterms:W3CDTF">2022-04-14T04:35:53Z</dcterms:modified>
</cp:coreProperties>
</file>