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17" r:id="rId2"/>
    <p:sldId id="256" r:id="rId3"/>
    <p:sldId id="293" r:id="rId4"/>
    <p:sldId id="284" r:id="rId5"/>
    <p:sldId id="296" r:id="rId6"/>
    <p:sldId id="307" r:id="rId7"/>
    <p:sldId id="257" r:id="rId8"/>
    <p:sldId id="298" r:id="rId9"/>
    <p:sldId id="297" r:id="rId10"/>
    <p:sldId id="261" r:id="rId11"/>
    <p:sldId id="264" r:id="rId12"/>
    <p:sldId id="288" r:id="rId13"/>
    <p:sldId id="263" r:id="rId14"/>
    <p:sldId id="300" r:id="rId15"/>
    <p:sldId id="285" r:id="rId16"/>
    <p:sldId id="304" r:id="rId17"/>
    <p:sldId id="286" r:id="rId18"/>
    <p:sldId id="287" r:id="rId19"/>
    <p:sldId id="258" r:id="rId20"/>
    <p:sldId id="259" r:id="rId21"/>
    <p:sldId id="265" r:id="rId22"/>
    <p:sldId id="260" r:id="rId23"/>
    <p:sldId id="266" r:id="rId24"/>
    <p:sldId id="267" r:id="rId25"/>
    <p:sldId id="281" r:id="rId26"/>
    <p:sldId id="301" r:id="rId27"/>
    <p:sldId id="302" r:id="rId28"/>
    <p:sldId id="303" r:id="rId29"/>
    <p:sldId id="268" r:id="rId30"/>
    <p:sldId id="282" r:id="rId31"/>
    <p:sldId id="269" r:id="rId32"/>
    <p:sldId id="283" r:id="rId33"/>
    <p:sldId id="305" r:id="rId34"/>
    <p:sldId id="306" r:id="rId35"/>
    <p:sldId id="309" r:id="rId36"/>
    <p:sldId id="277" r:id="rId37"/>
    <p:sldId id="278" r:id="rId38"/>
    <p:sldId id="310" r:id="rId39"/>
    <p:sldId id="311" r:id="rId40"/>
    <p:sldId id="312" r:id="rId41"/>
    <p:sldId id="313" r:id="rId42"/>
    <p:sldId id="314" r:id="rId43"/>
    <p:sldId id="315" r:id="rId44"/>
    <p:sldId id="316"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3138B8-A473-428E-A94A-3B8646BAF054}" type="datetimeFigureOut">
              <a:rPr lang="ru-RU" smtClean="0"/>
              <a:pPr/>
              <a:t>22.11.2016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296F22-F9B0-40DC-9D20-4AE51C69F64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257C1FA-9AF0-4459-AF70-CEE7E21F9470}" type="datetime1">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5742F6-5C4A-4004-9272-A057800933C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E053E0-D9D9-430E-A910-DEE6424C2ABC}" type="datetime1">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5742F6-5C4A-4004-9272-A057800933C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8D4B10-2B8F-400F-B26D-B65150C1B8E5}" type="datetime1">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5742F6-5C4A-4004-9272-A057800933C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F9D489-DAF5-4179-B4C3-F0998A3631AF}" type="datetime1">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5742F6-5C4A-4004-9272-A057800933C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80796F0-F19E-48B4-9961-3DD338292954}" type="datetime1">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5742F6-5C4A-4004-9272-A057800933C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190F10-5F04-44F2-9521-5BAE29CD0E61}" type="datetime1">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5742F6-5C4A-4004-9272-A057800933C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1EA3AFB-086A-4332-B1D4-26E010773477}" type="datetime1">
              <a:rPr lang="ru-RU" smtClean="0"/>
              <a:pPr/>
              <a:t>22.11.2016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C5742F6-5C4A-4004-9272-A057800933C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CE1821-5134-465E-BE4D-FFF8100D8997}" type="datetime1">
              <a:rPr lang="ru-RU" smtClean="0"/>
              <a:pPr/>
              <a:t>22.11.2016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C5742F6-5C4A-4004-9272-A057800933C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2A336F-55B8-4E0E-9AB2-43A3C4CF0BD7}" type="datetime1">
              <a:rPr lang="ru-RU" smtClean="0"/>
              <a:pPr/>
              <a:t>22.11.2016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C5742F6-5C4A-4004-9272-A057800933C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D26DA3-0E84-4FD8-82F3-68706D59396D}" type="datetime1">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5742F6-5C4A-4004-9272-A057800933C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7D5428A-C879-496E-AE20-75B8D2D02139}" type="datetime1">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5742F6-5C4A-4004-9272-A057800933C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5F4F7-839D-4164-BC16-2802076499D3}" type="datetime1">
              <a:rPr lang="ru-RU" smtClean="0"/>
              <a:pPr/>
              <a:t>22.11.2016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742F6-5C4A-4004-9272-A057800933C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Galton%20Box%201.mp4" TargetMode="External"/><Relationship Id="rId2" Type="http://schemas.openxmlformats.org/officeDocument/2006/relationships/hyperlink" Target="GaltonBox1.mp4"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aavelmo.doc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ecmanMcFadden.docx" TargetMode="Externa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 декабре:</a:t>
            </a:r>
            <a:endParaRPr lang="ru-RU" dirty="0"/>
          </a:p>
        </p:txBody>
      </p:sp>
      <p:sp>
        <p:nvSpPr>
          <p:cNvPr id="3" name="Содержимое 2"/>
          <p:cNvSpPr>
            <a:spLocks noGrp="1"/>
          </p:cNvSpPr>
          <p:nvPr>
            <p:ph idx="1"/>
          </p:nvPr>
        </p:nvSpPr>
        <p:spPr>
          <a:xfrm>
            <a:off x="0" y="1600200"/>
            <a:ext cx="9144000" cy="4525963"/>
          </a:xfrm>
        </p:spPr>
        <p:txBody>
          <a:bodyPr/>
          <a:lstStyle/>
          <a:p>
            <a:pPr>
              <a:buNone/>
            </a:pPr>
            <a:endParaRPr lang="ru-RU" dirty="0" smtClean="0"/>
          </a:p>
          <a:p>
            <a:pPr algn="ctr">
              <a:buNone/>
            </a:pPr>
            <a:r>
              <a:rPr lang="ru-RU" dirty="0" smtClean="0"/>
              <a:t>12 и 14 декабря будут лекции!!</a:t>
            </a:r>
          </a:p>
          <a:p>
            <a:pPr algn="ctr">
              <a:buNone/>
            </a:pPr>
            <a:endParaRPr lang="ru-RU" dirty="0" smtClean="0"/>
          </a:p>
          <a:p>
            <a:pPr algn="ctr">
              <a:buNone/>
            </a:pPr>
            <a:r>
              <a:rPr lang="ru-RU" dirty="0" smtClean="0"/>
              <a:t>Темы: </a:t>
            </a:r>
          </a:p>
          <a:p>
            <a:pPr algn="ctr"/>
            <a:r>
              <a:rPr lang="ru-RU" sz="2800" dirty="0" smtClean="0"/>
              <a:t>математические инструменты экономического анализа </a:t>
            </a:r>
          </a:p>
          <a:p>
            <a:pPr algn="ctr"/>
            <a:r>
              <a:rPr lang="ru-RU" sz="2800" dirty="0" smtClean="0"/>
              <a:t>микроэкономика</a:t>
            </a:r>
          </a:p>
          <a:p>
            <a:pPr algn="ctr">
              <a:buNone/>
            </a:pPr>
            <a:endParaRPr lang="ru-RU" dirty="0" smtClean="0"/>
          </a:p>
          <a:p>
            <a:pPr algn="ctr">
              <a:buNone/>
            </a:pPr>
            <a:endParaRPr lang="ru-RU" dirty="0"/>
          </a:p>
        </p:txBody>
      </p:sp>
      <p:sp>
        <p:nvSpPr>
          <p:cNvPr id="4" name="Номер слайда 3"/>
          <p:cNvSpPr>
            <a:spLocks noGrp="1"/>
          </p:cNvSpPr>
          <p:nvPr>
            <p:ph type="sldNum" sz="quarter" idx="12"/>
          </p:nvPr>
        </p:nvSpPr>
        <p:spPr/>
        <p:txBody>
          <a:bodyPr/>
          <a:lstStyle/>
          <a:p>
            <a:fld id="{3C5742F6-5C4A-4004-9272-A057800933CE}" type="slidenum">
              <a:rPr lang="ru-RU" smtClean="0"/>
              <a:pPr/>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r>
              <a:rPr lang="ru-RU" sz="3600" dirty="0" smtClean="0"/>
              <a:t>Закон распределения вероятностей – это характеристика </a:t>
            </a:r>
            <a:r>
              <a:rPr lang="ru-RU" sz="3600" i="1" dirty="0" smtClean="0"/>
              <a:t>целого</a:t>
            </a:r>
            <a:endParaRPr lang="ru-RU" sz="3600" i="1" dirty="0"/>
          </a:p>
        </p:txBody>
      </p:sp>
      <p:pic>
        <p:nvPicPr>
          <p:cNvPr id="18434" name="Picture 2" descr="C:\Users\-VM\AppData\Local\Packages\windows_ie_ac_001\AC\INetCache\0Z4KN5AC\325px-Normal_distribution_pdf[1].png"/>
          <p:cNvPicPr>
            <a:picLocks noGrp="1" noChangeAspect="1" noChangeArrowheads="1"/>
          </p:cNvPicPr>
          <p:nvPr>
            <p:ph idx="1"/>
          </p:nvPr>
        </p:nvPicPr>
        <p:blipFill>
          <a:blip r:embed="rId2"/>
          <a:srcRect/>
          <a:stretch>
            <a:fillRect/>
          </a:stretch>
        </p:blipFill>
        <p:spPr bwMode="auto">
          <a:xfrm>
            <a:off x="428596" y="1785926"/>
            <a:ext cx="8215370" cy="4165524"/>
          </a:xfrm>
          <a:prstGeom prst="rect">
            <a:avLst/>
          </a:prstGeom>
          <a:noFill/>
        </p:spPr>
      </p:pic>
      <p:sp>
        <p:nvSpPr>
          <p:cNvPr id="4" name="Номер слайда 3"/>
          <p:cNvSpPr>
            <a:spLocks noGrp="1"/>
          </p:cNvSpPr>
          <p:nvPr>
            <p:ph type="sldNum" sz="quarter" idx="12"/>
          </p:nvPr>
        </p:nvSpPr>
        <p:spPr/>
        <p:txBody>
          <a:bodyPr/>
          <a:lstStyle/>
          <a:p>
            <a:fld id="{3C5742F6-5C4A-4004-9272-A057800933CE}" type="slidenum">
              <a:rPr lang="ru-RU" smtClean="0"/>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4000" dirty="0" smtClean="0">
                <a:cs typeface="Times New Roman" pitchFamily="18" charset="0"/>
              </a:rPr>
              <a:t>Центральные предельные теоремы</a:t>
            </a:r>
            <a:r>
              <a:rPr lang="ru-RU" b="1" dirty="0" smtClean="0"/>
              <a:t> </a:t>
            </a:r>
            <a:endParaRPr lang="ru-RU" dirty="0"/>
          </a:p>
        </p:txBody>
      </p:sp>
      <p:sp>
        <p:nvSpPr>
          <p:cNvPr id="6" name="Содержимое 5"/>
          <p:cNvSpPr>
            <a:spLocks noGrp="1"/>
          </p:cNvSpPr>
          <p:nvPr>
            <p:ph idx="1"/>
          </p:nvPr>
        </p:nvSpPr>
        <p:spPr/>
        <p:txBody>
          <a:bodyPr>
            <a:normAutofit/>
          </a:bodyPr>
          <a:lstStyle/>
          <a:p>
            <a:endParaRPr lang="ru-RU" dirty="0" smtClean="0"/>
          </a:p>
          <a:p>
            <a:pPr>
              <a:buNone/>
            </a:pPr>
            <a:r>
              <a:rPr lang="ru-RU" dirty="0" smtClean="0">
                <a:latin typeface="Times New Roman" pitchFamily="18" charset="0"/>
                <a:cs typeface="Times New Roman" pitchFamily="18" charset="0"/>
              </a:rPr>
              <a:t>	</a:t>
            </a:r>
            <a:r>
              <a:rPr lang="ru-RU" sz="2800" dirty="0" smtClean="0">
                <a:latin typeface="Calibri" pitchFamily="34" charset="0"/>
                <a:cs typeface="Times New Roman" pitchFamily="18" charset="0"/>
              </a:rPr>
              <a:t>Сумма большого количества  независимых величин, имеющих примерно одинаковые масштабы (ни одно из слагаемых не вносит в сумму определяющего вклада), имеет распределение, близкое к нормальному.</a:t>
            </a:r>
          </a:p>
          <a:p>
            <a:endParaRPr lang="ru-RU" dirty="0"/>
          </a:p>
        </p:txBody>
      </p:sp>
      <p:sp>
        <p:nvSpPr>
          <p:cNvPr id="7" name="Номер слайда 6"/>
          <p:cNvSpPr>
            <a:spLocks noGrp="1"/>
          </p:cNvSpPr>
          <p:nvPr>
            <p:ph type="sldNum" sz="quarter" idx="12"/>
          </p:nvPr>
        </p:nvSpPr>
        <p:spPr/>
        <p:txBody>
          <a:bodyPr/>
          <a:lstStyle/>
          <a:p>
            <a:fld id="{3C5742F6-5C4A-4004-9272-A057800933CE}" type="slidenum">
              <a:rPr lang="ru-RU" smtClean="0"/>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hlinkClick r:id="rId2" action="ppaction://hlinkfile"/>
              </a:rPr>
              <a:t>Доска </a:t>
            </a:r>
            <a:r>
              <a:rPr lang="ru-RU" sz="3600" dirty="0" err="1" smtClean="0">
                <a:hlinkClick r:id="rId2" action="ppaction://hlinkfile"/>
              </a:rPr>
              <a:t>Гальтона</a:t>
            </a:r>
            <a:r>
              <a:rPr lang="ru-RU" sz="3600" dirty="0" smtClean="0"/>
              <a:t> – </a:t>
            </a:r>
            <a:r>
              <a:rPr lang="en-US" sz="3600" dirty="0" smtClean="0"/>
              <a:t>Galton’s box, bean machine, quincunx </a:t>
            </a:r>
            <a:endParaRPr lang="ru-RU" sz="3600" dirty="0"/>
          </a:p>
        </p:txBody>
      </p:sp>
      <p:pic>
        <p:nvPicPr>
          <p:cNvPr id="1026" name="Picture 2">
            <a:hlinkClick r:id="rId3" action="ppaction://hlinkfile"/>
          </p:cNvPr>
          <p:cNvPicPr>
            <a:picLocks noGrp="1" noChangeAspect="1" noChangeArrowheads="1"/>
          </p:cNvPicPr>
          <p:nvPr>
            <p:ph idx="1"/>
          </p:nvPr>
        </p:nvPicPr>
        <p:blipFill>
          <a:blip r:embed="rId4"/>
          <a:stretch>
            <a:fillRect/>
          </a:stretch>
        </p:blipFill>
        <p:spPr bwMode="auto">
          <a:xfrm>
            <a:off x="1445113" y="1814698"/>
            <a:ext cx="5770093" cy="4471822"/>
          </a:xfrm>
          <a:prstGeom prst="rect">
            <a:avLst/>
          </a:prstGeom>
          <a:noFill/>
          <a:ln w="9525">
            <a:noFill/>
            <a:miter lim="800000"/>
            <a:headEnd/>
            <a:tailEnd/>
          </a:ln>
          <a:effectLst/>
        </p:spPr>
      </p:pic>
      <p:sp>
        <p:nvSpPr>
          <p:cNvPr id="4" name="Номер слайда 3"/>
          <p:cNvSpPr>
            <a:spLocks noGrp="1"/>
          </p:cNvSpPr>
          <p:nvPr>
            <p:ph type="sldNum" sz="quarter" idx="12"/>
          </p:nvPr>
        </p:nvSpPr>
        <p:spPr/>
        <p:txBody>
          <a:bodyPr/>
          <a:lstStyle/>
          <a:p>
            <a:fld id="{3C5742F6-5C4A-4004-9272-A057800933CE}" type="slidenum">
              <a:rPr lang="ru-RU" smtClean="0"/>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143000"/>
          </a:xfrm>
        </p:spPr>
        <p:txBody>
          <a:bodyPr>
            <a:normAutofit/>
          </a:bodyPr>
          <a:lstStyle/>
          <a:p>
            <a:r>
              <a:rPr lang="ru-RU" sz="3600" dirty="0" smtClean="0"/>
              <a:t>3</a:t>
            </a:r>
            <a:r>
              <a:rPr lang="en-US" sz="3600" dirty="0" smtClean="0"/>
              <a:t>. </a:t>
            </a:r>
            <a:r>
              <a:rPr lang="ru-RU" sz="3600" dirty="0" smtClean="0"/>
              <a:t>Что такое математическая статистика?</a:t>
            </a:r>
            <a:endParaRPr lang="ru-RU" sz="3600" dirty="0"/>
          </a:p>
        </p:txBody>
      </p:sp>
      <p:sp>
        <p:nvSpPr>
          <p:cNvPr id="3" name="Содержимое 2"/>
          <p:cNvSpPr>
            <a:spLocks noGrp="1"/>
          </p:cNvSpPr>
          <p:nvPr>
            <p:ph idx="1"/>
          </p:nvPr>
        </p:nvSpPr>
        <p:spPr/>
        <p:txBody>
          <a:bodyPr>
            <a:normAutofit/>
          </a:bodyPr>
          <a:lstStyle/>
          <a:p>
            <a:pPr marL="514350" indent="-514350">
              <a:buFont typeface="+mj-lt"/>
              <a:buAutoNum type="arabicPeriod"/>
            </a:pPr>
            <a:r>
              <a:rPr lang="ru-RU" sz="2800" dirty="0" smtClean="0"/>
              <a:t>Мы имеем дело с некоторой </a:t>
            </a:r>
            <a:r>
              <a:rPr lang="ru-RU" sz="2800" i="1" dirty="0" smtClean="0"/>
              <a:t>целостностью</a:t>
            </a:r>
          </a:p>
          <a:p>
            <a:pPr marL="514350" indent="-514350">
              <a:buFont typeface="+mj-lt"/>
              <a:buAutoNum type="arabicPeriod"/>
            </a:pPr>
            <a:r>
              <a:rPr lang="ru-RU" sz="2800" dirty="0" smtClean="0"/>
              <a:t>Мы выдвигаем </a:t>
            </a:r>
            <a:r>
              <a:rPr lang="ru-RU" sz="2800" i="1" dirty="0" smtClean="0"/>
              <a:t>гипотезу</a:t>
            </a:r>
            <a:r>
              <a:rPr lang="ru-RU" sz="2800" dirty="0" smtClean="0"/>
              <a:t> - предполагаем, что </a:t>
            </a:r>
            <a:r>
              <a:rPr lang="ru-RU" sz="2800" i="1" dirty="0" smtClean="0"/>
              <a:t>знаем</a:t>
            </a:r>
            <a:r>
              <a:rPr lang="ru-RU" sz="2800" dirty="0" smtClean="0"/>
              <a:t> закон распределения вероятностей в общем виде, но не знаем </a:t>
            </a:r>
            <a:r>
              <a:rPr lang="ru-RU" sz="2800" i="1" dirty="0" smtClean="0"/>
              <a:t>числовых значений параметров</a:t>
            </a:r>
          </a:p>
          <a:p>
            <a:pPr marL="514350" indent="-514350">
              <a:buFont typeface="+mj-lt"/>
              <a:buAutoNum type="arabicPeriod"/>
            </a:pPr>
            <a:r>
              <a:rPr lang="ru-RU" sz="2800" dirty="0" smtClean="0"/>
              <a:t>Мы собираем </a:t>
            </a:r>
            <a:r>
              <a:rPr lang="ru-RU" sz="2800" i="1" dirty="0" smtClean="0"/>
              <a:t>наблюдения </a:t>
            </a:r>
          </a:p>
          <a:p>
            <a:pPr marL="514350" indent="-514350">
              <a:buFont typeface="+mj-lt"/>
              <a:buAutoNum type="arabicPeriod"/>
            </a:pPr>
            <a:r>
              <a:rPr lang="ru-RU" sz="2800" dirty="0" smtClean="0"/>
              <a:t>Мы задаем вопрос – какие значения параметров </a:t>
            </a:r>
            <a:r>
              <a:rPr lang="ru-RU" sz="2800" i="1" dirty="0" smtClean="0"/>
              <a:t>наиболее вероятны</a:t>
            </a:r>
            <a:endParaRPr lang="ru-RU" sz="2800" i="1" dirty="0"/>
          </a:p>
        </p:txBody>
      </p:sp>
      <p:sp>
        <p:nvSpPr>
          <p:cNvPr id="4" name="Номер слайда 3"/>
          <p:cNvSpPr>
            <a:spLocks noGrp="1"/>
          </p:cNvSpPr>
          <p:nvPr>
            <p:ph type="sldNum" sz="quarter" idx="12"/>
          </p:nvPr>
        </p:nvSpPr>
        <p:spPr/>
        <p:txBody>
          <a:bodyPr/>
          <a:lstStyle/>
          <a:p>
            <a:fld id="{3C5742F6-5C4A-4004-9272-A057800933CE}" type="slidenum">
              <a:rPr lang="ru-RU" smtClean="0"/>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Оценка параметров: пример</a:t>
            </a:r>
            <a:endParaRPr lang="ru-RU" sz="3600" dirty="0"/>
          </a:p>
        </p:txBody>
      </p:sp>
      <p:sp>
        <p:nvSpPr>
          <p:cNvPr id="4" name="Содержимое 3"/>
          <p:cNvSpPr>
            <a:spLocks noGrp="1"/>
          </p:cNvSpPr>
          <p:nvPr>
            <p:ph sz="half" idx="2"/>
          </p:nvPr>
        </p:nvSpPr>
        <p:spPr/>
        <p:txBody>
          <a:bodyPr>
            <a:normAutofit fontScale="92500" lnSpcReduction="10000"/>
          </a:bodyPr>
          <a:lstStyle/>
          <a:p>
            <a:pPr>
              <a:buNone/>
            </a:pPr>
            <a:endParaRPr lang="ru-RU" dirty="0" smtClean="0"/>
          </a:p>
          <a:p>
            <a:pPr>
              <a:buNone/>
            </a:pPr>
            <a:r>
              <a:rPr lang="en-US" i="1" dirty="0" smtClean="0"/>
              <a:t>V=k H R</a:t>
            </a:r>
            <a:r>
              <a:rPr lang="en-US" i="1" baseline="30000" dirty="0" smtClean="0"/>
              <a:t>2</a:t>
            </a:r>
            <a:r>
              <a:rPr lang="ru-RU" i="1" dirty="0" smtClean="0"/>
              <a:t>  + </a:t>
            </a:r>
            <a:r>
              <a:rPr lang="en-US" i="1" dirty="0" smtClean="0"/>
              <a:t>e</a:t>
            </a:r>
          </a:p>
          <a:p>
            <a:pPr>
              <a:buNone/>
            </a:pPr>
            <a:r>
              <a:rPr lang="en-US" i="1" dirty="0" smtClean="0"/>
              <a:t>V</a:t>
            </a:r>
            <a:r>
              <a:rPr lang="en-US" dirty="0" smtClean="0"/>
              <a:t> </a:t>
            </a:r>
            <a:r>
              <a:rPr lang="ru-RU" dirty="0" smtClean="0"/>
              <a:t>-вес</a:t>
            </a:r>
            <a:endParaRPr lang="en-US" dirty="0" smtClean="0"/>
          </a:p>
          <a:p>
            <a:pPr>
              <a:buNone/>
            </a:pPr>
            <a:r>
              <a:rPr lang="en-US" i="1" dirty="0" smtClean="0"/>
              <a:t>R</a:t>
            </a:r>
            <a:r>
              <a:rPr lang="ru-RU" dirty="0" smtClean="0"/>
              <a:t> – объем талии</a:t>
            </a:r>
            <a:endParaRPr lang="en-US" dirty="0" smtClean="0"/>
          </a:p>
          <a:p>
            <a:pPr>
              <a:buNone/>
            </a:pPr>
            <a:r>
              <a:rPr lang="en-US" i="1" dirty="0" smtClean="0"/>
              <a:t>H</a:t>
            </a:r>
            <a:r>
              <a:rPr lang="en-US" dirty="0" smtClean="0"/>
              <a:t> - </a:t>
            </a:r>
            <a:r>
              <a:rPr lang="ru-RU" dirty="0" smtClean="0"/>
              <a:t>рост</a:t>
            </a:r>
          </a:p>
          <a:p>
            <a:pPr>
              <a:buNone/>
            </a:pPr>
            <a:r>
              <a:rPr lang="en-US" i="1" dirty="0" smtClean="0"/>
              <a:t>k</a:t>
            </a:r>
            <a:r>
              <a:rPr lang="en-US" dirty="0" smtClean="0"/>
              <a:t> </a:t>
            </a:r>
            <a:r>
              <a:rPr lang="ru-RU" dirty="0" smtClean="0"/>
              <a:t>– постоянный параметр</a:t>
            </a:r>
            <a:endParaRPr lang="en-US" dirty="0" smtClean="0"/>
          </a:p>
          <a:p>
            <a:pPr>
              <a:buNone/>
            </a:pPr>
            <a:endParaRPr lang="en-US" dirty="0" smtClean="0"/>
          </a:p>
          <a:p>
            <a:pPr>
              <a:buNone/>
            </a:pPr>
            <a:r>
              <a:rPr lang="en-US" i="1" dirty="0" smtClean="0"/>
              <a:t>e</a:t>
            </a:r>
            <a:r>
              <a:rPr lang="en-US" dirty="0" smtClean="0"/>
              <a:t> – </a:t>
            </a:r>
            <a:r>
              <a:rPr lang="ru-RU" dirty="0" smtClean="0"/>
              <a:t>«ошибка», распределенная по нормальному закону :  </a:t>
            </a:r>
          </a:p>
          <a:p>
            <a:pPr>
              <a:buNone/>
            </a:pPr>
            <a:endParaRPr lang="ru-RU" dirty="0" smtClean="0"/>
          </a:p>
          <a:p>
            <a:pPr>
              <a:buNone/>
            </a:pPr>
            <a:endParaRPr lang="ru-RU" dirty="0" smtClean="0"/>
          </a:p>
          <a:p>
            <a:pPr>
              <a:buNone/>
            </a:pPr>
            <a:endParaRPr lang="ru-RU" dirty="0" smtClean="0"/>
          </a:p>
          <a:p>
            <a:pPr>
              <a:buNone/>
            </a:pPr>
            <a:endParaRPr lang="ru-RU" dirty="0"/>
          </a:p>
        </p:txBody>
      </p:sp>
      <p:pic>
        <p:nvPicPr>
          <p:cNvPr id="5" name="Picture 2"/>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a:xfrm>
            <a:off x="1339663" y="1600200"/>
            <a:ext cx="2273673" cy="4525963"/>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p:txBody>
          <a:bodyPr/>
          <a:lstStyle/>
          <a:p>
            <a:fld id="{3C5742F6-5C4A-4004-9272-A057800933CE}" type="slidenum">
              <a:rPr lang="ru-RU" smtClean="0"/>
              <a:pPr/>
              <a:t>14</a:t>
            </a:fld>
            <a:endParaRPr lang="ru-RU"/>
          </a:p>
        </p:txBody>
      </p:sp>
      <p:pic>
        <p:nvPicPr>
          <p:cNvPr id="7" name="Picture 3"/>
          <p:cNvPicPr>
            <a:picLocks noChangeAspect="1" noChangeArrowheads="1"/>
          </p:cNvPicPr>
          <p:nvPr/>
        </p:nvPicPr>
        <p:blipFill>
          <a:blip r:embed="rId3"/>
          <a:srcRect/>
          <a:stretch>
            <a:fillRect/>
          </a:stretch>
        </p:blipFill>
        <p:spPr bwMode="auto">
          <a:xfrm>
            <a:off x="5500694" y="5715016"/>
            <a:ext cx="2000264" cy="94175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600" dirty="0" smtClean="0"/>
              <a:t>Главные понятия статистики</a:t>
            </a:r>
            <a:endParaRPr lang="ru-RU" sz="3600" dirty="0"/>
          </a:p>
        </p:txBody>
      </p:sp>
      <p:sp>
        <p:nvSpPr>
          <p:cNvPr id="5" name="Содержимое 4"/>
          <p:cNvSpPr>
            <a:spLocks noGrp="1"/>
          </p:cNvSpPr>
          <p:nvPr>
            <p:ph idx="1"/>
          </p:nvPr>
        </p:nvSpPr>
        <p:spPr/>
        <p:txBody>
          <a:bodyPr/>
          <a:lstStyle/>
          <a:p>
            <a:endParaRPr lang="en-US" dirty="0" smtClean="0"/>
          </a:p>
          <a:p>
            <a:r>
              <a:rPr lang="ru-RU" dirty="0" smtClean="0"/>
              <a:t>Гипотеза </a:t>
            </a:r>
          </a:p>
          <a:p>
            <a:r>
              <a:rPr lang="ru-RU" dirty="0" smtClean="0"/>
              <a:t>Наблюдения (выборка, эксперимент) </a:t>
            </a:r>
          </a:p>
          <a:p>
            <a:r>
              <a:rPr lang="ru-RU" dirty="0" smtClean="0"/>
              <a:t>Критерий</a:t>
            </a:r>
            <a:endParaRPr lang="ru-RU" dirty="0"/>
          </a:p>
        </p:txBody>
      </p:sp>
      <p:sp>
        <p:nvSpPr>
          <p:cNvPr id="8" name="Номер слайда 7"/>
          <p:cNvSpPr>
            <a:spLocks noGrp="1"/>
          </p:cNvSpPr>
          <p:nvPr>
            <p:ph type="sldNum" sz="quarter" idx="12"/>
          </p:nvPr>
        </p:nvSpPr>
        <p:spPr/>
        <p:txBody>
          <a:bodyPr/>
          <a:lstStyle/>
          <a:p>
            <a:fld id="{3C5742F6-5C4A-4004-9272-A057800933CE}" type="slidenum">
              <a:rPr lang="ru-RU" smtClean="0"/>
              <a:pPr/>
              <a:t>15</a:t>
            </a:fld>
            <a:endParaRPr lang="ru-RU"/>
          </a:p>
        </p:txBody>
      </p:sp>
      <p:sp>
        <p:nvSpPr>
          <p:cNvPr id="6" name="Содержимое 5"/>
          <p:cNvSpPr>
            <a:spLocks noGrp="1"/>
          </p:cNvSpPr>
          <p:nvPr>
            <p:ph sz="half" idx="4294967295"/>
          </p:nvPr>
        </p:nvSpPr>
        <p:spPr>
          <a:xfrm>
            <a:off x="5105400" y="1600200"/>
            <a:ext cx="4038600" cy="4525963"/>
          </a:xfrm>
        </p:spPr>
        <p:txBody>
          <a:bodyPr/>
          <a:lstStyle/>
          <a:p>
            <a:pPr>
              <a:buNone/>
            </a:pPr>
            <a:r>
              <a:rPr lang="ru-RU" dirty="0" smtClean="0"/>
              <a:t>	</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Откуда берутся гипотезы?</a:t>
            </a:r>
            <a:endParaRPr lang="ru-RU" dirty="0"/>
          </a:p>
        </p:txBody>
      </p:sp>
      <p:sp>
        <p:nvSpPr>
          <p:cNvPr id="4" name="Номер слайда 3"/>
          <p:cNvSpPr>
            <a:spLocks noGrp="1"/>
          </p:cNvSpPr>
          <p:nvPr>
            <p:ph type="sldNum" sz="quarter" idx="12"/>
          </p:nvPr>
        </p:nvSpPr>
        <p:spPr>
          <a:xfrm>
            <a:off x="6553200" y="6286520"/>
            <a:ext cx="2133600" cy="365125"/>
          </a:xfrm>
        </p:spPr>
        <p:txBody>
          <a:bodyPr/>
          <a:lstStyle/>
          <a:p>
            <a:fld id="{3C5742F6-5C4A-4004-9272-A057800933CE}" type="slidenum">
              <a:rPr lang="ru-RU" smtClean="0"/>
              <a:pPr/>
              <a:t>16</a:t>
            </a:fld>
            <a:endParaRPr lang="ru-RU"/>
          </a:p>
        </p:txBody>
      </p:sp>
      <p:pic>
        <p:nvPicPr>
          <p:cNvPr id="5" name="Picture 2" descr="C:\Users\-VM\Слава 11.08.16\Библиотека\Кун\Ваза Рубина.png"/>
          <p:cNvPicPr>
            <a:picLocks noGrp="1" noChangeAspect="1" noChangeArrowheads="1"/>
          </p:cNvPicPr>
          <p:nvPr>
            <p:ph idx="1"/>
          </p:nvPr>
        </p:nvPicPr>
        <p:blipFill>
          <a:blip r:embed="rId2"/>
          <a:srcRect/>
          <a:stretch>
            <a:fillRect/>
          </a:stretch>
        </p:blipFill>
        <p:spPr bwMode="auto">
          <a:xfrm>
            <a:off x="3000364" y="2428868"/>
            <a:ext cx="2928951" cy="291593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Какое число следующее?</a:t>
            </a:r>
            <a:endParaRPr lang="ru-RU" sz="3600" dirty="0"/>
          </a:p>
        </p:txBody>
      </p:sp>
      <p:sp>
        <p:nvSpPr>
          <p:cNvPr id="4" name="Содержимое 3"/>
          <p:cNvSpPr>
            <a:spLocks noGrp="1"/>
          </p:cNvSpPr>
          <p:nvPr>
            <p:ph idx="1"/>
          </p:nvPr>
        </p:nvSpPr>
        <p:spPr/>
        <p:txBody>
          <a:bodyPr/>
          <a:lstStyle/>
          <a:p>
            <a:pPr>
              <a:buNone/>
            </a:pPr>
            <a:r>
              <a:rPr lang="ru-RU" dirty="0" smtClean="0"/>
              <a:t> </a:t>
            </a:r>
          </a:p>
          <a:p>
            <a:pPr>
              <a:buNone/>
            </a:pPr>
            <a:endParaRPr lang="ru-RU" dirty="0" smtClean="0"/>
          </a:p>
          <a:p>
            <a:pPr>
              <a:buNone/>
            </a:pPr>
            <a:endParaRPr lang="ru-RU" dirty="0" smtClean="0"/>
          </a:p>
          <a:p>
            <a:pPr algn="ctr">
              <a:buNone/>
            </a:pPr>
            <a:r>
              <a:rPr lang="ru-RU" sz="4000" dirty="0" smtClean="0"/>
              <a:t>7,   9,   11,   13,   15,   </a:t>
            </a:r>
            <a:r>
              <a:rPr lang="ru-RU" sz="4800" dirty="0" smtClean="0"/>
              <a:t>?</a:t>
            </a:r>
            <a:endParaRPr lang="ru-RU" sz="4800" dirty="0"/>
          </a:p>
        </p:txBody>
      </p:sp>
      <p:sp>
        <p:nvSpPr>
          <p:cNvPr id="5" name="Номер слайда 4"/>
          <p:cNvSpPr>
            <a:spLocks noGrp="1"/>
          </p:cNvSpPr>
          <p:nvPr>
            <p:ph type="sldNum" sz="quarter" idx="12"/>
          </p:nvPr>
        </p:nvSpPr>
        <p:spPr/>
        <p:txBody>
          <a:bodyPr/>
          <a:lstStyle/>
          <a:p>
            <a:fld id="{3C5742F6-5C4A-4004-9272-A057800933CE}" type="slidenum">
              <a:rPr lang="ru-RU" smtClean="0"/>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Гипотеза не заложена в данных!</a:t>
            </a:r>
            <a:endParaRPr lang="ru-RU" dirty="0"/>
          </a:p>
        </p:txBody>
      </p:sp>
      <p:sp>
        <p:nvSpPr>
          <p:cNvPr id="4" name="Содержимое 3"/>
          <p:cNvSpPr>
            <a:spLocks noGrp="1"/>
          </p:cNvSpPr>
          <p:nvPr>
            <p:ph sz="half" idx="1"/>
          </p:nvPr>
        </p:nvSpPr>
        <p:spPr>
          <a:xfrm>
            <a:off x="457200" y="1600200"/>
            <a:ext cx="4038600" cy="4900634"/>
          </a:xfrm>
        </p:spPr>
        <p:txBody>
          <a:bodyPr>
            <a:normAutofit fontScale="77500" lnSpcReduction="20000"/>
          </a:bodyPr>
          <a:lstStyle/>
          <a:p>
            <a:pPr>
              <a:buNone/>
            </a:pPr>
            <a:r>
              <a:rPr lang="ru-RU" sz="3600" dirty="0" smtClean="0"/>
              <a:t>	Цены на мороженое в СССР (копеек):</a:t>
            </a:r>
          </a:p>
          <a:p>
            <a:pPr>
              <a:buNone/>
            </a:pPr>
            <a:endParaRPr lang="ru-RU" dirty="0" smtClean="0"/>
          </a:p>
          <a:p>
            <a:pPr>
              <a:buNone/>
            </a:pPr>
            <a:r>
              <a:rPr lang="ru-RU" dirty="0" smtClean="0"/>
              <a:t>Фруктовое – 7 </a:t>
            </a:r>
          </a:p>
          <a:p>
            <a:pPr>
              <a:buNone/>
            </a:pPr>
            <a:r>
              <a:rPr lang="ru-RU" dirty="0" smtClean="0"/>
              <a:t>Молочное – 9 </a:t>
            </a:r>
          </a:p>
          <a:p>
            <a:pPr>
              <a:buNone/>
            </a:pPr>
            <a:r>
              <a:rPr lang="ru-RU" dirty="0" smtClean="0"/>
              <a:t>Эскимо и молочное шоколадное – 11 </a:t>
            </a:r>
          </a:p>
          <a:p>
            <a:pPr>
              <a:buNone/>
            </a:pPr>
            <a:r>
              <a:rPr lang="ru-RU" dirty="0" smtClean="0"/>
              <a:t>Сливочное – 13 </a:t>
            </a:r>
          </a:p>
          <a:p>
            <a:pPr>
              <a:buNone/>
            </a:pPr>
            <a:r>
              <a:rPr lang="ru-RU" dirty="0" smtClean="0"/>
              <a:t>Рожок и сливочное шоколадное – 15 </a:t>
            </a:r>
            <a:endParaRPr lang="ru-RU" dirty="0"/>
          </a:p>
          <a:p>
            <a:pPr>
              <a:buNone/>
            </a:pPr>
            <a:endParaRPr lang="ru-RU" dirty="0" smtClean="0"/>
          </a:p>
          <a:p>
            <a:pPr>
              <a:buNone/>
            </a:pPr>
            <a:r>
              <a:rPr lang="ru-RU" dirty="0" smtClean="0"/>
              <a:t>Пломбир – 19 </a:t>
            </a:r>
          </a:p>
          <a:p>
            <a:pPr>
              <a:buNone/>
            </a:pPr>
            <a:r>
              <a:rPr lang="ru-RU" dirty="0" smtClean="0"/>
              <a:t>Ленинградское – 22 </a:t>
            </a:r>
          </a:p>
          <a:p>
            <a:pPr>
              <a:buNone/>
            </a:pPr>
            <a:r>
              <a:rPr lang="ru-RU" dirty="0" smtClean="0"/>
              <a:t>Лакомка – 28 </a:t>
            </a:r>
          </a:p>
          <a:p>
            <a:pPr>
              <a:buNone/>
            </a:pPr>
            <a:endParaRPr lang="ru-RU" dirty="0" smtClean="0"/>
          </a:p>
          <a:p>
            <a:pPr>
              <a:buNone/>
            </a:pPr>
            <a:endParaRPr lang="ru-RU" dirty="0"/>
          </a:p>
        </p:txBody>
      </p:sp>
      <p:pic>
        <p:nvPicPr>
          <p:cNvPr id="25603" name="Picture 3" descr="C:\Users\-VM\Слава 11.08.16\My Writings\Нобелевские л-ты\Курс 2016-17\21.11.16\Цены на мороженое.png"/>
          <p:cNvPicPr>
            <a:picLocks noGrp="1" noChangeAspect="1" noChangeArrowheads="1"/>
          </p:cNvPicPr>
          <p:nvPr>
            <p:ph sz="half" idx="2"/>
          </p:nvPr>
        </p:nvPicPr>
        <p:blipFill>
          <a:blip r:embed="rId2"/>
          <a:srcRect/>
          <a:stretch>
            <a:fillRect/>
          </a:stretch>
        </p:blipFill>
        <p:spPr bwMode="auto">
          <a:xfrm>
            <a:off x="4648200" y="2121040"/>
            <a:ext cx="4038600" cy="3484282"/>
          </a:xfrm>
          <a:prstGeom prst="rect">
            <a:avLst/>
          </a:prstGeom>
          <a:noFill/>
        </p:spPr>
      </p:pic>
      <p:sp>
        <p:nvSpPr>
          <p:cNvPr id="5" name="Номер слайда 4"/>
          <p:cNvSpPr>
            <a:spLocks noGrp="1"/>
          </p:cNvSpPr>
          <p:nvPr>
            <p:ph type="sldNum" sz="quarter" idx="12"/>
          </p:nvPr>
        </p:nvSpPr>
        <p:spPr/>
        <p:txBody>
          <a:bodyPr/>
          <a:lstStyle/>
          <a:p>
            <a:fld id="{3C5742F6-5C4A-4004-9272-A057800933CE}" type="slidenum">
              <a:rPr lang="ru-RU" smtClean="0"/>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3600" dirty="0" smtClean="0"/>
              <a:t>4. Первый этап развития теоретической статистики: Френсис </a:t>
            </a:r>
            <a:r>
              <a:rPr lang="ru-RU" sz="3600" dirty="0" err="1" smtClean="0"/>
              <a:t>Гальтон</a:t>
            </a:r>
            <a:r>
              <a:rPr lang="ru-RU" sz="3600" dirty="0" smtClean="0"/>
              <a:t> и Карл Пирсон</a:t>
            </a:r>
            <a:endParaRPr lang="ru-RU" sz="3600" dirty="0"/>
          </a:p>
        </p:txBody>
      </p:sp>
      <p:sp>
        <p:nvSpPr>
          <p:cNvPr id="5" name="Содержимое 4"/>
          <p:cNvSpPr>
            <a:spLocks noGrp="1"/>
          </p:cNvSpPr>
          <p:nvPr>
            <p:ph sz="half" idx="1"/>
          </p:nvPr>
        </p:nvSpPr>
        <p:spPr/>
        <p:txBody>
          <a:bodyPr/>
          <a:lstStyle/>
          <a:p>
            <a:r>
              <a:rPr lang="ru-RU" dirty="0" smtClean="0"/>
              <a:t>Стандартное (среднеквадратичное) отклонение</a:t>
            </a:r>
          </a:p>
          <a:p>
            <a:r>
              <a:rPr lang="ru-RU" dirty="0" smtClean="0"/>
              <a:t>Корреляция</a:t>
            </a:r>
          </a:p>
          <a:p>
            <a:r>
              <a:rPr lang="ru-RU" dirty="0" smtClean="0"/>
              <a:t>Регрессионный анализ</a:t>
            </a:r>
          </a:p>
          <a:p>
            <a:r>
              <a:rPr lang="ru-RU" dirty="0" smtClean="0"/>
              <a:t>Метод моментов</a:t>
            </a:r>
          </a:p>
          <a:p>
            <a:r>
              <a:rPr lang="ru-RU" dirty="0" smtClean="0"/>
              <a:t>Распределение Пирсона </a:t>
            </a:r>
            <a:endParaRPr lang="ru-RU" dirty="0"/>
          </a:p>
        </p:txBody>
      </p:sp>
      <p:sp>
        <p:nvSpPr>
          <p:cNvPr id="6" name="Содержимое 5"/>
          <p:cNvSpPr>
            <a:spLocks noGrp="1"/>
          </p:cNvSpPr>
          <p:nvPr>
            <p:ph sz="half" idx="2"/>
          </p:nvPr>
        </p:nvSpPr>
        <p:spPr>
          <a:xfrm>
            <a:off x="4648200" y="1600200"/>
            <a:ext cx="4038600" cy="5043510"/>
          </a:xfrm>
        </p:spPr>
        <p:txBody>
          <a:bodyPr/>
          <a:lstStyle/>
          <a:p>
            <a:pPr>
              <a:buNone/>
            </a:pPr>
            <a:r>
              <a:rPr lang="ru-RU" dirty="0" smtClean="0"/>
              <a:t> </a:t>
            </a:r>
            <a:endParaRPr lang="en-US" dirty="0" smtClean="0"/>
          </a:p>
        </p:txBody>
      </p:sp>
      <p:pic>
        <p:nvPicPr>
          <p:cNvPr id="12" name="Picture 2" descr="C:\Users\-VM\Слава 11.08.16\My Writings\Нобелевские л-ты\Курс 2016-17\21.11.16\Aged-87-with-karl-pearson[1].gif"/>
          <p:cNvPicPr>
            <a:picLocks noGrp="1" noChangeAspect="1" noChangeArrowheads="1"/>
          </p:cNvPicPr>
          <p:nvPr/>
        </p:nvPicPr>
        <p:blipFill>
          <a:blip r:embed="rId2"/>
          <a:srcRect/>
          <a:stretch>
            <a:fillRect/>
          </a:stretch>
        </p:blipFill>
        <p:spPr bwMode="auto">
          <a:xfrm>
            <a:off x="5072066" y="1928802"/>
            <a:ext cx="3355026" cy="3893391"/>
          </a:xfrm>
          <a:prstGeom prst="rect">
            <a:avLst/>
          </a:prstGeom>
          <a:noFill/>
        </p:spPr>
      </p:pic>
      <p:sp>
        <p:nvSpPr>
          <p:cNvPr id="7" name="Номер слайда 6"/>
          <p:cNvSpPr>
            <a:spLocks noGrp="1"/>
          </p:cNvSpPr>
          <p:nvPr>
            <p:ph type="sldNum" sz="quarter" idx="12"/>
          </p:nvPr>
        </p:nvSpPr>
        <p:spPr/>
        <p:txBody>
          <a:bodyPr/>
          <a:lstStyle/>
          <a:p>
            <a:fld id="{3C5742F6-5C4A-4004-9272-A057800933CE}" type="slidenum">
              <a:rPr lang="ru-RU" smtClean="0"/>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Эконометрика </a:t>
            </a:r>
            <a:endParaRPr lang="ru-RU" dirty="0"/>
          </a:p>
        </p:txBody>
      </p:sp>
      <p:sp>
        <p:nvSpPr>
          <p:cNvPr id="3" name="Подзаголовок 2"/>
          <p:cNvSpPr>
            <a:spLocks noGrp="1"/>
          </p:cNvSpPr>
          <p:nvPr>
            <p:ph type="subTitle" idx="1"/>
          </p:nvPr>
        </p:nvSpPr>
        <p:spPr>
          <a:xfrm>
            <a:off x="428596" y="3886200"/>
            <a:ext cx="8358246" cy="1752600"/>
          </a:xfrm>
        </p:spPr>
        <p:txBody>
          <a:bodyPr/>
          <a:lstStyle/>
          <a:p>
            <a:r>
              <a:rPr lang="ru-RU" dirty="0" smtClean="0"/>
              <a:t> Классика современной экономической науки</a:t>
            </a:r>
            <a:br>
              <a:rPr lang="ru-RU" dirty="0" smtClean="0"/>
            </a:br>
            <a:r>
              <a:rPr lang="ru-RU" dirty="0" smtClean="0"/>
              <a:t>Лекция 3</a:t>
            </a:r>
          </a:p>
          <a:p>
            <a:endParaRPr lang="ru-RU" dirty="0"/>
          </a:p>
        </p:txBody>
      </p:sp>
      <p:sp>
        <p:nvSpPr>
          <p:cNvPr id="4" name="Номер слайда 3"/>
          <p:cNvSpPr>
            <a:spLocks noGrp="1"/>
          </p:cNvSpPr>
          <p:nvPr>
            <p:ph type="sldNum" sz="quarter" idx="12"/>
          </p:nvPr>
        </p:nvSpPr>
        <p:spPr/>
        <p:txBody>
          <a:bodyPr/>
          <a:lstStyle/>
          <a:p>
            <a:fld id="{3C5742F6-5C4A-4004-9272-A057800933CE}" type="slidenum">
              <a:rPr lang="ru-RU" smtClean="0"/>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Второй этап: Р.А.Фишер и Уильям </a:t>
            </a:r>
            <a:r>
              <a:rPr lang="ru-RU" sz="3600" dirty="0" err="1" smtClean="0"/>
              <a:t>Госсет</a:t>
            </a:r>
            <a:r>
              <a:rPr lang="ru-RU" sz="3600" dirty="0" smtClean="0"/>
              <a:t> </a:t>
            </a:r>
            <a:endParaRPr lang="ru-RU" sz="3600" dirty="0"/>
          </a:p>
        </p:txBody>
      </p:sp>
      <p:sp>
        <p:nvSpPr>
          <p:cNvPr id="3" name="Содержимое 2"/>
          <p:cNvSpPr>
            <a:spLocks noGrp="1"/>
          </p:cNvSpPr>
          <p:nvPr>
            <p:ph sz="half" idx="1"/>
          </p:nvPr>
        </p:nvSpPr>
        <p:spPr/>
        <p:txBody>
          <a:bodyPr>
            <a:normAutofit/>
          </a:bodyPr>
          <a:lstStyle/>
          <a:p>
            <a:pPr>
              <a:buNone/>
            </a:pPr>
            <a:r>
              <a:rPr lang="en-US" dirty="0" smtClean="0"/>
              <a:t> </a:t>
            </a:r>
            <a:endParaRPr lang="ru-RU" dirty="0"/>
          </a:p>
        </p:txBody>
      </p:sp>
      <p:sp>
        <p:nvSpPr>
          <p:cNvPr id="4" name="Содержимое 3"/>
          <p:cNvSpPr>
            <a:spLocks noGrp="1"/>
          </p:cNvSpPr>
          <p:nvPr>
            <p:ph sz="half" idx="2"/>
          </p:nvPr>
        </p:nvSpPr>
        <p:spPr/>
        <p:txBody>
          <a:bodyPr>
            <a:normAutofit/>
          </a:bodyPr>
          <a:lstStyle/>
          <a:p>
            <a:pPr>
              <a:buNone/>
            </a:pPr>
            <a:r>
              <a:rPr lang="ru-RU" dirty="0" smtClean="0"/>
              <a:t> </a:t>
            </a:r>
          </a:p>
        </p:txBody>
      </p:sp>
      <p:pic>
        <p:nvPicPr>
          <p:cNvPr id="2056" name="Picture 8" descr="C:\Users\-VM\Слава 11.08.16\My Writings\Нобелевские л-ты\Курс 2016-17\21.11.16\R._A._Fischer[1].jpg"/>
          <p:cNvPicPr>
            <a:picLocks noChangeAspect="1" noChangeArrowheads="1"/>
          </p:cNvPicPr>
          <p:nvPr/>
        </p:nvPicPr>
        <p:blipFill>
          <a:blip r:embed="rId2"/>
          <a:srcRect/>
          <a:stretch>
            <a:fillRect/>
          </a:stretch>
        </p:blipFill>
        <p:spPr bwMode="auto">
          <a:xfrm>
            <a:off x="1285852" y="2571744"/>
            <a:ext cx="2130428" cy="2591491"/>
          </a:xfrm>
          <a:prstGeom prst="rect">
            <a:avLst/>
          </a:prstGeom>
          <a:noFill/>
        </p:spPr>
      </p:pic>
      <p:pic>
        <p:nvPicPr>
          <p:cNvPr id="2057" name="Picture 9" descr="C:\Users\-VM\Слава 11.08.16\My Writings\Нобелевские л-ты\Курс 2016-17\21.11.16\William_Sealy_Gosset[1].jpg"/>
          <p:cNvPicPr>
            <a:picLocks noChangeAspect="1" noChangeArrowheads="1"/>
          </p:cNvPicPr>
          <p:nvPr/>
        </p:nvPicPr>
        <p:blipFill>
          <a:blip r:embed="rId3"/>
          <a:srcRect/>
          <a:stretch>
            <a:fillRect/>
          </a:stretch>
        </p:blipFill>
        <p:spPr bwMode="auto">
          <a:xfrm>
            <a:off x="5572132" y="2571744"/>
            <a:ext cx="2143140" cy="2759293"/>
          </a:xfrm>
          <a:prstGeom prst="rect">
            <a:avLst/>
          </a:prstGeom>
          <a:noFill/>
        </p:spPr>
      </p:pic>
      <p:sp>
        <p:nvSpPr>
          <p:cNvPr id="7" name="Номер слайда 6"/>
          <p:cNvSpPr>
            <a:spLocks noGrp="1"/>
          </p:cNvSpPr>
          <p:nvPr>
            <p:ph type="sldNum" sz="quarter" idx="12"/>
          </p:nvPr>
        </p:nvSpPr>
        <p:spPr/>
        <p:txBody>
          <a:bodyPr/>
          <a:lstStyle/>
          <a:p>
            <a:fld id="{3C5742F6-5C4A-4004-9272-A057800933CE}" type="slidenum">
              <a:rPr lang="ru-RU" smtClean="0"/>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Нулевая гипотеза</a:t>
            </a:r>
            <a:endParaRPr lang="ru-RU" sz="3600" dirty="0"/>
          </a:p>
        </p:txBody>
      </p:sp>
      <p:sp>
        <p:nvSpPr>
          <p:cNvPr id="3" name="Содержимое 2"/>
          <p:cNvSpPr>
            <a:spLocks noGrp="1"/>
          </p:cNvSpPr>
          <p:nvPr>
            <p:ph sz="half" idx="1"/>
          </p:nvPr>
        </p:nvSpPr>
        <p:spPr/>
        <p:txBody>
          <a:bodyPr>
            <a:normAutofit lnSpcReduction="10000"/>
          </a:bodyPr>
          <a:lstStyle/>
          <a:p>
            <a:r>
              <a:rPr lang="ru-RU" i="1" dirty="0" smtClean="0"/>
              <a:t>-</a:t>
            </a:r>
            <a:r>
              <a:rPr lang="ru-RU" dirty="0" smtClean="0"/>
              <a:t> которая «никогда не бывает доказана или установлена, но может быть отвергнута в ходе эксперимента» </a:t>
            </a:r>
          </a:p>
          <a:p>
            <a:r>
              <a:rPr lang="ru-RU" i="1" dirty="0" err="1" smtClean="0"/>
              <a:t>Statistical</a:t>
            </a:r>
            <a:r>
              <a:rPr lang="ru-RU" i="1" dirty="0" smtClean="0"/>
              <a:t> Methods </a:t>
            </a:r>
            <a:r>
              <a:rPr lang="ru-RU" i="1" dirty="0" err="1" smtClean="0"/>
              <a:t>for</a:t>
            </a:r>
            <a:r>
              <a:rPr lang="ru-RU" i="1" dirty="0" smtClean="0"/>
              <a:t> </a:t>
            </a:r>
            <a:r>
              <a:rPr lang="ru-RU" i="1" dirty="0" err="1" smtClean="0"/>
              <a:t>Research</a:t>
            </a:r>
            <a:r>
              <a:rPr lang="ru-RU" i="1" dirty="0" smtClean="0"/>
              <a:t> </a:t>
            </a:r>
            <a:r>
              <a:rPr lang="ru-RU" i="1" dirty="0" err="1" smtClean="0"/>
              <a:t>Workers</a:t>
            </a:r>
            <a:r>
              <a:rPr lang="ru-RU" dirty="0" smtClean="0"/>
              <a:t> (1925); </a:t>
            </a:r>
            <a:r>
              <a:rPr lang="ru-RU" i="1" dirty="0" smtClean="0"/>
              <a:t>The </a:t>
            </a:r>
            <a:r>
              <a:rPr lang="ru-RU" i="1" dirty="0" err="1" smtClean="0"/>
              <a:t>Design</a:t>
            </a:r>
            <a:r>
              <a:rPr lang="ru-RU" i="1" dirty="0" smtClean="0"/>
              <a:t> </a:t>
            </a:r>
            <a:r>
              <a:rPr lang="ru-RU" i="1" dirty="0" err="1" smtClean="0"/>
              <a:t>of</a:t>
            </a:r>
            <a:r>
              <a:rPr lang="ru-RU" i="1" dirty="0" smtClean="0"/>
              <a:t> </a:t>
            </a:r>
            <a:r>
              <a:rPr lang="ru-RU" i="1" dirty="0" err="1" smtClean="0"/>
              <a:t>Experiments</a:t>
            </a:r>
            <a:r>
              <a:rPr lang="ru-RU" i="1" dirty="0" smtClean="0"/>
              <a:t> (1935)</a:t>
            </a:r>
            <a:endParaRPr lang="ru-RU" dirty="0" smtClean="0"/>
          </a:p>
          <a:p>
            <a:endParaRPr lang="ru-RU" dirty="0"/>
          </a:p>
        </p:txBody>
      </p:sp>
      <p:sp>
        <p:nvSpPr>
          <p:cNvPr id="4" name="Содержимое 3"/>
          <p:cNvSpPr>
            <a:spLocks noGrp="1"/>
          </p:cNvSpPr>
          <p:nvPr>
            <p:ph sz="half" idx="2"/>
          </p:nvPr>
        </p:nvSpPr>
        <p:spPr/>
        <p:txBody>
          <a:bodyPr>
            <a:normAutofit lnSpcReduction="10000"/>
          </a:bodyPr>
          <a:lstStyle/>
          <a:p>
            <a:r>
              <a:rPr lang="en-US" dirty="0" smtClean="0"/>
              <a:t>‘Lady tasting tea’</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buNone/>
            </a:pPr>
            <a:r>
              <a:rPr lang="en-US" dirty="0" smtClean="0"/>
              <a:t> Muriel Bristol</a:t>
            </a:r>
          </a:p>
          <a:p>
            <a:endParaRPr lang="ru-RU" dirty="0"/>
          </a:p>
        </p:txBody>
      </p:sp>
      <p:pic>
        <p:nvPicPr>
          <p:cNvPr id="21506" name="Picture 2" descr="C:\Users\-VM\Слава 11.08.16\My Writings\Нобелевские л-ты\Курс 2016-17\21.11.16\MurielBristol[1].png"/>
          <p:cNvPicPr>
            <a:picLocks noChangeAspect="1" noChangeArrowheads="1"/>
          </p:cNvPicPr>
          <p:nvPr/>
        </p:nvPicPr>
        <p:blipFill>
          <a:blip r:embed="rId2"/>
          <a:srcRect/>
          <a:stretch>
            <a:fillRect/>
          </a:stretch>
        </p:blipFill>
        <p:spPr bwMode="auto">
          <a:xfrm>
            <a:off x="5786446" y="2571744"/>
            <a:ext cx="1905000" cy="2657475"/>
          </a:xfrm>
          <a:prstGeom prst="rect">
            <a:avLst/>
          </a:prstGeom>
          <a:noFill/>
        </p:spPr>
      </p:pic>
      <p:sp>
        <p:nvSpPr>
          <p:cNvPr id="6" name="Номер слайда 5"/>
          <p:cNvSpPr>
            <a:spLocks noGrp="1"/>
          </p:cNvSpPr>
          <p:nvPr>
            <p:ph type="sldNum" sz="quarter" idx="12"/>
          </p:nvPr>
        </p:nvSpPr>
        <p:spPr/>
        <p:txBody>
          <a:bodyPr/>
          <a:lstStyle/>
          <a:p>
            <a:fld id="{3C5742F6-5C4A-4004-9272-A057800933CE}" type="slidenum">
              <a:rPr lang="ru-RU" smtClean="0"/>
              <a:pPr/>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Третий этап: </a:t>
            </a:r>
            <a:r>
              <a:rPr lang="ru-RU" sz="3600" dirty="0" err="1" smtClean="0"/>
              <a:t>Эгон</a:t>
            </a:r>
            <a:r>
              <a:rPr lang="ru-RU" sz="3600" dirty="0" smtClean="0"/>
              <a:t> Пирсон и Ежи Нейман</a:t>
            </a:r>
            <a:endParaRPr lang="ru-RU" sz="3600" dirty="0"/>
          </a:p>
        </p:txBody>
      </p:sp>
      <p:pic>
        <p:nvPicPr>
          <p:cNvPr id="3080" name="Picture 8" descr="C:\Users\-VM\Слава 11.08.16\My Writings\Нобелевские л-ты\Курс 2016-17\21.11.16\egon-pearson-swim[1].jpg"/>
          <p:cNvPicPr>
            <a:picLocks noGrp="1" noChangeAspect="1" noChangeArrowheads="1"/>
          </p:cNvPicPr>
          <p:nvPr>
            <p:ph sz="half" idx="1"/>
          </p:nvPr>
        </p:nvPicPr>
        <p:blipFill>
          <a:blip r:embed="rId2"/>
          <a:srcRect/>
          <a:stretch>
            <a:fillRect/>
          </a:stretch>
        </p:blipFill>
        <p:spPr bwMode="auto">
          <a:xfrm>
            <a:off x="1495425" y="2701131"/>
            <a:ext cx="1962150" cy="2324100"/>
          </a:xfrm>
          <a:prstGeom prst="rect">
            <a:avLst/>
          </a:prstGeom>
          <a:noFill/>
        </p:spPr>
      </p:pic>
      <p:pic>
        <p:nvPicPr>
          <p:cNvPr id="3081" name="Picture 9" descr="C:\Users\-VM\Слава 11.08.16\My Writings\Нобелевские л-ты\Курс 2016-17\21.11.16\images-14[1].jpg"/>
          <p:cNvPicPr>
            <a:picLocks noGrp="1" noChangeAspect="1" noChangeArrowheads="1"/>
          </p:cNvPicPr>
          <p:nvPr>
            <p:ph sz="half" idx="2"/>
          </p:nvPr>
        </p:nvPicPr>
        <p:blipFill>
          <a:blip r:embed="rId3"/>
          <a:srcRect/>
          <a:stretch>
            <a:fillRect/>
          </a:stretch>
        </p:blipFill>
        <p:spPr bwMode="auto">
          <a:xfrm>
            <a:off x="5786446" y="2500306"/>
            <a:ext cx="1752600" cy="2619375"/>
          </a:xfrm>
          <a:prstGeom prst="rect">
            <a:avLst/>
          </a:prstGeom>
          <a:noFill/>
        </p:spPr>
      </p:pic>
      <p:sp>
        <p:nvSpPr>
          <p:cNvPr id="5" name="Номер слайда 4"/>
          <p:cNvSpPr>
            <a:spLocks noGrp="1"/>
          </p:cNvSpPr>
          <p:nvPr>
            <p:ph type="sldNum" sz="quarter" idx="12"/>
          </p:nvPr>
        </p:nvSpPr>
        <p:spPr/>
        <p:txBody>
          <a:bodyPr/>
          <a:lstStyle/>
          <a:p>
            <a:fld id="{3C5742F6-5C4A-4004-9272-A057800933CE}" type="slidenum">
              <a:rPr lang="ru-RU" smtClean="0"/>
              <a:pPr/>
              <a:t>22</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Теория Неймана-Пирсона: проверка статистических гипотез </a:t>
            </a:r>
            <a:endParaRPr lang="ru-RU" sz="3600" dirty="0"/>
          </a:p>
        </p:txBody>
      </p:sp>
      <p:sp>
        <p:nvSpPr>
          <p:cNvPr id="3" name="Содержимое 2"/>
          <p:cNvSpPr>
            <a:spLocks noGrp="1"/>
          </p:cNvSpPr>
          <p:nvPr>
            <p:ph sz="half" idx="1"/>
          </p:nvPr>
        </p:nvSpPr>
        <p:spPr/>
        <p:txBody>
          <a:bodyPr>
            <a:normAutofit lnSpcReduction="10000"/>
          </a:bodyPr>
          <a:lstStyle/>
          <a:p>
            <a:r>
              <a:rPr lang="ru-RU" dirty="0" smtClean="0"/>
              <a:t>Ошибки первого и второго рода</a:t>
            </a:r>
          </a:p>
          <a:p>
            <a:r>
              <a:rPr lang="ru-RU" dirty="0" smtClean="0"/>
              <a:t>Доверительный интервал</a:t>
            </a:r>
          </a:p>
          <a:p>
            <a:r>
              <a:rPr lang="ru-RU" dirty="0" smtClean="0"/>
              <a:t>Мощность критерия</a:t>
            </a:r>
            <a:endParaRPr lang="ru-RU" dirty="0"/>
          </a:p>
        </p:txBody>
      </p:sp>
      <p:sp>
        <p:nvSpPr>
          <p:cNvPr id="4" name="Содержимое 3"/>
          <p:cNvSpPr>
            <a:spLocks noGrp="1"/>
          </p:cNvSpPr>
          <p:nvPr>
            <p:ph sz="half" idx="2"/>
          </p:nvPr>
        </p:nvSpPr>
        <p:spPr/>
        <p:txBody>
          <a:bodyPr>
            <a:normAutofit lnSpcReduction="10000"/>
          </a:bodyPr>
          <a:lstStyle/>
          <a:p>
            <a:pPr>
              <a:buNone/>
            </a:pPr>
            <a:r>
              <a:rPr lang="ru-RU" dirty="0" smtClean="0"/>
              <a:t>Юридический пример:</a:t>
            </a:r>
          </a:p>
          <a:p>
            <a:r>
              <a:rPr lang="ru-RU" dirty="0" smtClean="0"/>
              <a:t>Нулевая гипотеза – презумпция невиновности</a:t>
            </a:r>
          </a:p>
          <a:p>
            <a:r>
              <a:rPr lang="ru-RU" dirty="0" smtClean="0"/>
              <a:t>Ошибка первого рода – осуждение невиновного</a:t>
            </a:r>
          </a:p>
          <a:p>
            <a:r>
              <a:rPr lang="ru-RU" dirty="0" smtClean="0"/>
              <a:t>Ошибка второго рода – оправдание виновного</a:t>
            </a:r>
          </a:p>
          <a:p>
            <a:endParaRPr lang="ru-RU" dirty="0"/>
          </a:p>
        </p:txBody>
      </p:sp>
      <p:sp>
        <p:nvSpPr>
          <p:cNvPr id="5" name="Номер слайда 4"/>
          <p:cNvSpPr>
            <a:spLocks noGrp="1"/>
          </p:cNvSpPr>
          <p:nvPr>
            <p:ph type="sldNum" sz="quarter" idx="12"/>
          </p:nvPr>
        </p:nvSpPr>
        <p:spPr/>
        <p:txBody>
          <a:bodyPr/>
          <a:lstStyle/>
          <a:p>
            <a:fld id="{3C5742F6-5C4A-4004-9272-A057800933CE}" type="slidenum">
              <a:rPr lang="ru-RU" smtClean="0"/>
              <a:pPr/>
              <a:t>23</a:t>
            </a:fld>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5. Предыстория эконометрики</a:t>
            </a:r>
            <a:endParaRPr lang="ru-RU" sz="3600" dirty="0"/>
          </a:p>
        </p:txBody>
      </p:sp>
      <p:sp>
        <p:nvSpPr>
          <p:cNvPr id="6" name="Содержимое 5"/>
          <p:cNvSpPr>
            <a:spLocks noGrp="1"/>
          </p:cNvSpPr>
          <p:nvPr>
            <p:ph idx="1"/>
          </p:nvPr>
        </p:nvSpPr>
        <p:spPr/>
        <p:txBody>
          <a:bodyPr/>
          <a:lstStyle/>
          <a:p>
            <a:pPr>
              <a:buNone/>
            </a:pPr>
            <a:endParaRPr lang="ru-RU" dirty="0" smtClean="0"/>
          </a:p>
          <a:p>
            <a:pPr>
              <a:buNone/>
            </a:pPr>
            <a:r>
              <a:rPr lang="ru-RU" sz="2800" dirty="0" err="1" smtClean="0"/>
              <a:t>Мур</a:t>
            </a:r>
            <a:r>
              <a:rPr lang="ru-RU" sz="2800" dirty="0" smtClean="0"/>
              <a:t>: «Законы заработной платы» (1911)</a:t>
            </a:r>
          </a:p>
          <a:p>
            <a:pPr>
              <a:buNone/>
            </a:pPr>
            <a:r>
              <a:rPr lang="ru-RU" sz="2800" dirty="0" smtClean="0"/>
              <a:t>Теория деловых циклов: </a:t>
            </a:r>
            <a:r>
              <a:rPr lang="ru-RU" sz="2800" dirty="0" err="1" smtClean="0"/>
              <a:t>Джевонс</a:t>
            </a:r>
            <a:r>
              <a:rPr lang="ru-RU" sz="2800" dirty="0" smtClean="0"/>
              <a:t>, </a:t>
            </a:r>
            <a:r>
              <a:rPr lang="ru-RU" sz="2800" dirty="0" err="1" smtClean="0"/>
              <a:t>Мур</a:t>
            </a:r>
            <a:r>
              <a:rPr lang="ru-RU" sz="2800" dirty="0" smtClean="0"/>
              <a:t>, </a:t>
            </a:r>
            <a:r>
              <a:rPr lang="ru-RU" sz="2800" dirty="0" err="1" smtClean="0"/>
              <a:t>Жуглар</a:t>
            </a:r>
            <a:r>
              <a:rPr lang="ru-RU" sz="2800" dirty="0" smtClean="0"/>
              <a:t>, </a:t>
            </a:r>
            <a:r>
              <a:rPr lang="ru-RU" sz="2800" dirty="0" err="1" smtClean="0"/>
              <a:t>Митчел</a:t>
            </a:r>
            <a:r>
              <a:rPr lang="ru-RU" sz="2800" dirty="0" smtClean="0"/>
              <a:t>, </a:t>
            </a:r>
            <a:r>
              <a:rPr lang="ru-RU" sz="2800" dirty="0" err="1" smtClean="0"/>
              <a:t>Персонс</a:t>
            </a:r>
            <a:r>
              <a:rPr lang="ru-RU" sz="2800" dirty="0" smtClean="0"/>
              <a:t> </a:t>
            </a:r>
          </a:p>
          <a:p>
            <a:pPr>
              <a:buNone/>
            </a:pPr>
            <a:r>
              <a:rPr lang="ru-RU" sz="2800" dirty="0" err="1" smtClean="0"/>
              <a:t>Бенини</a:t>
            </a:r>
            <a:r>
              <a:rPr lang="ru-RU" sz="2800" dirty="0" smtClean="0"/>
              <a:t> : теория спроса</a:t>
            </a:r>
          </a:p>
          <a:p>
            <a:pPr>
              <a:buNone/>
            </a:pPr>
            <a:r>
              <a:rPr lang="ru-RU" sz="2800" dirty="0" smtClean="0"/>
              <a:t>Экономические барометры: </a:t>
            </a:r>
            <a:r>
              <a:rPr lang="ru-RU" sz="2800" dirty="0" err="1" smtClean="0"/>
              <a:t>Персонс</a:t>
            </a:r>
            <a:r>
              <a:rPr lang="ru-RU" sz="2800" dirty="0" smtClean="0"/>
              <a:t>, </a:t>
            </a:r>
            <a:r>
              <a:rPr lang="ru-RU" sz="2800" dirty="0" err="1" smtClean="0"/>
              <a:t>Митчел</a:t>
            </a:r>
            <a:endParaRPr lang="ru-RU" sz="2800" dirty="0" smtClean="0"/>
          </a:p>
          <a:p>
            <a:pPr>
              <a:buNone/>
            </a:pPr>
            <a:r>
              <a:rPr lang="ru-RU" sz="2800" dirty="0" smtClean="0"/>
              <a:t>(Елисеева, </a:t>
            </a:r>
            <a:r>
              <a:rPr lang="en-US" sz="2800" dirty="0" smtClean="0"/>
              <a:t>Morgan)</a:t>
            </a:r>
            <a:endParaRPr lang="ru-RU" sz="2800" dirty="0" smtClean="0"/>
          </a:p>
          <a:p>
            <a:endParaRPr lang="ru-RU" sz="2800" dirty="0"/>
          </a:p>
        </p:txBody>
      </p:sp>
      <p:sp>
        <p:nvSpPr>
          <p:cNvPr id="5" name="Номер слайда 4"/>
          <p:cNvSpPr>
            <a:spLocks noGrp="1"/>
          </p:cNvSpPr>
          <p:nvPr>
            <p:ph type="sldNum" sz="quarter" idx="12"/>
          </p:nvPr>
        </p:nvSpPr>
        <p:spPr/>
        <p:txBody>
          <a:bodyPr/>
          <a:lstStyle/>
          <a:p>
            <a:fld id="{3C5742F6-5C4A-4004-9272-A057800933CE}" type="slidenum">
              <a:rPr lang="ru-RU" smtClean="0"/>
              <a:pPr/>
              <a:t>24</a:t>
            </a:fld>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Кондратьев и Слуцкий</a:t>
            </a:r>
            <a:endParaRPr lang="ru-RU" sz="3600" dirty="0"/>
          </a:p>
        </p:txBody>
      </p:sp>
      <p:sp>
        <p:nvSpPr>
          <p:cNvPr id="3" name="Содержимое 2"/>
          <p:cNvSpPr>
            <a:spLocks noGrp="1"/>
          </p:cNvSpPr>
          <p:nvPr>
            <p:ph sz="half" idx="1"/>
          </p:nvPr>
        </p:nvSpPr>
        <p:spPr/>
        <p:txBody>
          <a:bodyPr/>
          <a:lstStyle/>
          <a:p>
            <a:pPr>
              <a:buNone/>
            </a:pPr>
            <a:r>
              <a:rPr lang="ru-RU" dirty="0" smtClean="0"/>
              <a:t>Кондратьев Николай Дмитриевич (1892-1938)</a:t>
            </a:r>
          </a:p>
          <a:p>
            <a:r>
              <a:rPr lang="ru-RU" dirty="0" smtClean="0"/>
              <a:t>Теория больших циклов</a:t>
            </a:r>
            <a:endParaRPr lang="ru-RU" dirty="0"/>
          </a:p>
        </p:txBody>
      </p:sp>
      <p:sp>
        <p:nvSpPr>
          <p:cNvPr id="4" name="Содержимое 3"/>
          <p:cNvSpPr>
            <a:spLocks noGrp="1"/>
          </p:cNvSpPr>
          <p:nvPr>
            <p:ph sz="half" idx="2"/>
          </p:nvPr>
        </p:nvSpPr>
        <p:spPr/>
        <p:txBody>
          <a:bodyPr/>
          <a:lstStyle/>
          <a:p>
            <a:pPr>
              <a:buNone/>
            </a:pPr>
            <a:r>
              <a:rPr lang="ru-RU" dirty="0" smtClean="0"/>
              <a:t>	Слуцкий Евгений Евгеньевич (1880-1948)</a:t>
            </a:r>
          </a:p>
          <a:p>
            <a:r>
              <a:rPr lang="ru-RU" dirty="0" smtClean="0"/>
              <a:t>Уравнение Слуцкого</a:t>
            </a:r>
          </a:p>
          <a:p>
            <a:r>
              <a:rPr lang="ru-RU" dirty="0" smtClean="0"/>
              <a:t>«Сложение случайных причин как источник циклических процессов»</a:t>
            </a:r>
            <a:endParaRPr lang="ru-RU" dirty="0"/>
          </a:p>
        </p:txBody>
      </p:sp>
      <p:sp>
        <p:nvSpPr>
          <p:cNvPr id="5" name="Номер слайда 4"/>
          <p:cNvSpPr>
            <a:spLocks noGrp="1"/>
          </p:cNvSpPr>
          <p:nvPr>
            <p:ph type="sldNum" sz="quarter" idx="12"/>
          </p:nvPr>
        </p:nvSpPr>
        <p:spPr/>
        <p:txBody>
          <a:bodyPr/>
          <a:lstStyle/>
          <a:p>
            <a:fld id="{3C5742F6-5C4A-4004-9272-A057800933CE}" type="slidenum">
              <a:rPr lang="ru-RU" smtClean="0"/>
              <a:pPr/>
              <a:t>25</a:t>
            </a:fld>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68313" y="476250"/>
            <a:ext cx="8229600" cy="1143000"/>
          </a:xfrm>
        </p:spPr>
        <p:txBody>
          <a:bodyPr>
            <a:normAutofit fontScale="90000"/>
          </a:bodyPr>
          <a:lstStyle/>
          <a:p>
            <a:r>
              <a:rPr lang="ru-RU" sz="2800" dirty="0" smtClean="0"/>
              <a:t>1969 – </a:t>
            </a:r>
            <a:r>
              <a:rPr lang="ru-RU" sz="2800" dirty="0" err="1" smtClean="0"/>
              <a:t>Рагнар</a:t>
            </a:r>
            <a:r>
              <a:rPr lang="ru-RU" sz="2800" dirty="0" smtClean="0"/>
              <a:t> </a:t>
            </a:r>
            <a:r>
              <a:rPr lang="ru-RU" sz="2800" dirty="0" err="1" smtClean="0"/>
              <a:t>Фриш</a:t>
            </a:r>
            <a:r>
              <a:rPr lang="ru-RU" sz="2800" dirty="0" smtClean="0"/>
              <a:t> и Ян </a:t>
            </a:r>
            <a:r>
              <a:rPr lang="ru-RU" sz="2800" dirty="0" err="1" smtClean="0"/>
              <a:t>Тинберген</a:t>
            </a:r>
            <a:r>
              <a:rPr lang="ru-RU" sz="2800" dirty="0" smtClean="0"/>
              <a:t/>
            </a:r>
            <a:br>
              <a:rPr lang="ru-RU" sz="2800" dirty="0" smtClean="0"/>
            </a:br>
            <a:r>
              <a:rPr lang="en-US" sz="2800" dirty="0" smtClean="0"/>
              <a:t>"for having developed and applied dynamic models for the analysis of economic processes"</a:t>
            </a:r>
            <a:endParaRPr lang="ru-RU" sz="2800" dirty="0" smtClean="0"/>
          </a:p>
        </p:txBody>
      </p:sp>
      <p:sp>
        <p:nvSpPr>
          <p:cNvPr id="4" name="Объект 3"/>
          <p:cNvSpPr>
            <a:spLocks noGrp="1"/>
          </p:cNvSpPr>
          <p:nvPr>
            <p:ph sz="half" idx="1"/>
          </p:nvPr>
        </p:nvSpPr>
        <p:spPr>
          <a:xfrm>
            <a:off x="395288" y="2060575"/>
            <a:ext cx="4038600" cy="4525963"/>
          </a:xfrm>
        </p:spPr>
        <p:txBody>
          <a:bodyPr/>
          <a:lstStyle/>
          <a:p>
            <a:pPr marL="0" indent="0">
              <a:buFont typeface="Arial" charset="0"/>
              <a:buNone/>
              <a:defRPr/>
            </a:pPr>
            <a:r>
              <a:rPr lang="en-US" sz="2400" dirty="0" err="1"/>
              <a:t>Ragnar</a:t>
            </a:r>
            <a:r>
              <a:rPr lang="en-US" sz="2400" dirty="0"/>
              <a:t> Frisch</a:t>
            </a:r>
            <a:r>
              <a:rPr lang="ru-RU" sz="2400" dirty="0"/>
              <a:t>, </a:t>
            </a:r>
            <a:r>
              <a:rPr lang="ru-RU" sz="2400" dirty="0" smtClean="0"/>
              <a:t>1895-1973</a:t>
            </a:r>
          </a:p>
          <a:p>
            <a:pPr marL="0" indent="0">
              <a:buFont typeface="Arial" charset="0"/>
              <a:buNone/>
              <a:defRPr/>
            </a:pPr>
            <a:endParaRPr lang="ru-RU" sz="2400" dirty="0"/>
          </a:p>
          <a:p>
            <a:pPr>
              <a:defRPr/>
            </a:pPr>
            <a:endParaRPr lang="ru-RU" dirty="0"/>
          </a:p>
        </p:txBody>
      </p:sp>
      <p:sp>
        <p:nvSpPr>
          <p:cNvPr id="3076" name="Объект 4"/>
          <p:cNvSpPr>
            <a:spLocks noGrp="1"/>
          </p:cNvSpPr>
          <p:nvPr>
            <p:ph sz="half" idx="2"/>
          </p:nvPr>
        </p:nvSpPr>
        <p:spPr>
          <a:xfrm>
            <a:off x="4543425" y="1989138"/>
            <a:ext cx="4038600" cy="4525962"/>
          </a:xfrm>
        </p:spPr>
        <p:txBody>
          <a:bodyPr/>
          <a:lstStyle/>
          <a:p>
            <a:pPr marL="0" indent="0">
              <a:buFont typeface="Arial" charset="0"/>
              <a:buNone/>
            </a:pPr>
            <a:r>
              <a:rPr lang="en-US" sz="2400" smtClean="0"/>
              <a:t>Jan Tinbergen</a:t>
            </a:r>
            <a:r>
              <a:rPr lang="ru-RU" sz="2400" smtClean="0"/>
              <a:t>, 1903-1994</a:t>
            </a:r>
          </a:p>
          <a:p>
            <a:pPr marL="0" indent="0">
              <a:buFont typeface="Arial" charset="0"/>
              <a:buNone/>
            </a:pPr>
            <a:endParaRPr lang="ru-RU" smtClean="0"/>
          </a:p>
        </p:txBody>
      </p:sp>
      <p:pic>
        <p:nvPicPr>
          <p:cNvPr id="3077" name="Picture 2" descr="C:\Users\Папа\Слава 18.06.14\Библиотека\Экономисты\Photo\frisch.jpg"/>
          <p:cNvPicPr>
            <a:picLocks noChangeAspect="1" noChangeArrowheads="1"/>
          </p:cNvPicPr>
          <p:nvPr/>
        </p:nvPicPr>
        <p:blipFill>
          <a:blip r:embed="rId2"/>
          <a:srcRect/>
          <a:stretch>
            <a:fillRect/>
          </a:stretch>
        </p:blipFill>
        <p:spPr bwMode="auto">
          <a:xfrm>
            <a:off x="827088" y="2420938"/>
            <a:ext cx="2362200" cy="3311525"/>
          </a:xfrm>
          <a:prstGeom prst="rect">
            <a:avLst/>
          </a:prstGeom>
          <a:noFill/>
          <a:ln w="9525">
            <a:noFill/>
            <a:miter lim="800000"/>
            <a:headEnd/>
            <a:tailEnd/>
          </a:ln>
        </p:spPr>
      </p:pic>
      <p:pic>
        <p:nvPicPr>
          <p:cNvPr id="3078" name="Picture 2" descr="C:\Users\Папа\Слава 18.06.14\Библиотека\Экономисты\Photo\tinbergen.jpg"/>
          <p:cNvPicPr>
            <a:picLocks noChangeAspect="1" noChangeArrowheads="1"/>
          </p:cNvPicPr>
          <p:nvPr/>
        </p:nvPicPr>
        <p:blipFill>
          <a:blip r:embed="rId3"/>
          <a:srcRect/>
          <a:stretch>
            <a:fillRect/>
          </a:stretch>
        </p:blipFill>
        <p:spPr bwMode="auto">
          <a:xfrm>
            <a:off x="5380038" y="2441575"/>
            <a:ext cx="2365375" cy="331628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ъект 3"/>
          <p:cNvSpPr>
            <a:spLocks noGrp="1"/>
          </p:cNvSpPr>
          <p:nvPr>
            <p:ph sz="half" idx="4294967295"/>
          </p:nvPr>
        </p:nvSpPr>
        <p:spPr>
          <a:xfrm>
            <a:off x="468313" y="692150"/>
            <a:ext cx="8207375" cy="5184775"/>
          </a:xfrm>
        </p:spPr>
        <p:txBody>
          <a:bodyPr/>
          <a:lstStyle/>
          <a:p>
            <a:pPr marL="0" indent="0">
              <a:buFont typeface="Arial" charset="0"/>
              <a:buNone/>
              <a:defRPr/>
            </a:pPr>
            <a:r>
              <a:rPr lang="ru-RU" sz="2800" dirty="0" err="1" smtClean="0"/>
              <a:t>Фриш</a:t>
            </a:r>
            <a:r>
              <a:rPr lang="ru-RU" sz="2800" dirty="0" smtClean="0"/>
              <a:t>:</a:t>
            </a:r>
          </a:p>
          <a:p>
            <a:pPr>
              <a:defRPr/>
            </a:pPr>
            <a:r>
              <a:rPr lang="ru-RU" sz="2800" dirty="0" smtClean="0"/>
              <a:t>«Он </a:t>
            </a:r>
            <a:r>
              <a:rPr lang="ru-RU" sz="2800" dirty="0"/>
              <a:t>был современным экономистом, обладающим чертами «философа-правителя» по Платону: в течение более чем тридцати лет он оказывал огромное влияние на экономическую мысль и экономическую политику своей родной </a:t>
            </a:r>
            <a:r>
              <a:rPr lang="ru-RU" sz="2800" dirty="0" smtClean="0"/>
              <a:t>Норвегии» (</a:t>
            </a:r>
            <a:r>
              <a:rPr lang="ru-RU" sz="2800" dirty="0" err="1" smtClean="0"/>
              <a:t>Блауг</a:t>
            </a:r>
            <a:r>
              <a:rPr lang="ru-RU" sz="2800" dirty="0" smtClean="0"/>
              <a:t>)</a:t>
            </a:r>
          </a:p>
          <a:p>
            <a:pPr>
              <a:defRPr/>
            </a:pPr>
            <a:r>
              <a:rPr lang="ru-RU" sz="2800" dirty="0" smtClean="0"/>
              <a:t>«Был пионером эконометрики» - придумал само это слово, основал </a:t>
            </a:r>
            <a:r>
              <a:rPr lang="ru-RU" sz="2800" dirty="0"/>
              <a:t>Э</a:t>
            </a:r>
            <a:r>
              <a:rPr lang="ru-RU" sz="2800" dirty="0" smtClean="0"/>
              <a:t>конометрическое общество и журнал </a:t>
            </a:r>
            <a:r>
              <a:rPr lang="en-US" sz="2800" dirty="0" err="1" smtClean="0"/>
              <a:t>Econometrica</a:t>
            </a:r>
            <a:endParaRPr lang="ru-RU" sz="28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idx="4294967295"/>
          </p:nvPr>
        </p:nvSpPr>
        <p:spPr>
          <a:xfrm>
            <a:off x="0" y="274638"/>
            <a:ext cx="8229600" cy="1143000"/>
          </a:xfrm>
        </p:spPr>
        <p:txBody>
          <a:bodyPr/>
          <a:lstStyle/>
          <a:p>
            <a:r>
              <a:rPr lang="ru-RU" smtClean="0"/>
              <a:t> </a:t>
            </a:r>
          </a:p>
        </p:txBody>
      </p:sp>
      <p:sp>
        <p:nvSpPr>
          <p:cNvPr id="5123" name="Объект 3"/>
          <p:cNvSpPr>
            <a:spLocks noGrp="1"/>
          </p:cNvSpPr>
          <p:nvPr>
            <p:ph sz="half" idx="4294967295"/>
          </p:nvPr>
        </p:nvSpPr>
        <p:spPr>
          <a:xfrm>
            <a:off x="611188" y="333375"/>
            <a:ext cx="8137525" cy="6119813"/>
          </a:xfrm>
        </p:spPr>
        <p:txBody>
          <a:bodyPr/>
          <a:lstStyle/>
          <a:p>
            <a:r>
              <a:rPr lang="ru-RU" sz="2400" smtClean="0"/>
              <a:t>Тинберген:</a:t>
            </a:r>
          </a:p>
          <a:p>
            <a:r>
              <a:rPr lang="ru-RU" sz="2400" smtClean="0"/>
              <a:t>«(М)одель голландской экономики, включавшая 24 уравнения, — была опубликована лишь в 1936 г., спустя десять лет после ее завершения. Она предвосхитила некоторые элементы «Общей теории» Кейнса (1936), послевоенное изобретение кривой Филлипса и даже идею о рациональных ожиданиях, которая популярна в современной макроэкономике .</a:t>
            </a:r>
          </a:p>
          <a:p>
            <a:r>
              <a:rPr lang="ru-RU" sz="2400" smtClean="0"/>
              <a:t>Кейнс опубликовал в Economic Journal разгромную рецензию на первый том, за которой последовал последовал вежливый ответ Тинбергена, посетовавшего на то, что Кейнс совершенно неверно понял его эконометрические методы (</a:t>
            </a:r>
            <a:r>
              <a:rPr lang="ru-RU" sz="2400" i="1" smtClean="0"/>
              <a:t>перевод – ВЭ, 2007 №4</a:t>
            </a:r>
            <a:r>
              <a:rPr lang="ru-RU" sz="2400" smtClean="0"/>
              <a:t>). </a:t>
            </a:r>
            <a:r>
              <a:rPr lang="en-US" sz="2400" smtClean="0"/>
              <a:t>&lt;…&gt; </a:t>
            </a:r>
            <a:r>
              <a:rPr lang="ru-RU" sz="2400" smtClean="0"/>
              <a:t>Дело заключалось в том, что Тинберген просто опередил свое время: модели такого типа получили всеобщее признание только в пятидесятых годах» (Блауг)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ru-RU" sz="3600" dirty="0" err="1" smtClean="0"/>
              <a:t>Дж.М.Кейнс</a:t>
            </a:r>
            <a:r>
              <a:rPr lang="ru-RU" sz="3600" dirty="0" smtClean="0"/>
              <a:t>. Метод профессора </a:t>
            </a:r>
            <a:r>
              <a:rPr lang="ru-RU" sz="3600" dirty="0" err="1" smtClean="0"/>
              <a:t>Тинбергена</a:t>
            </a:r>
            <a:r>
              <a:rPr lang="ru-RU" sz="3600" dirty="0" smtClean="0"/>
              <a:t>.</a:t>
            </a:r>
            <a:endParaRPr lang="ru-RU" sz="3600" dirty="0"/>
          </a:p>
        </p:txBody>
      </p:sp>
      <p:sp>
        <p:nvSpPr>
          <p:cNvPr id="3" name="Содержимое 2"/>
          <p:cNvSpPr>
            <a:spLocks noGrp="1"/>
          </p:cNvSpPr>
          <p:nvPr>
            <p:ph idx="1"/>
          </p:nvPr>
        </p:nvSpPr>
        <p:spPr>
          <a:xfrm>
            <a:off x="500034" y="1928802"/>
            <a:ext cx="8229600" cy="4525963"/>
          </a:xfrm>
        </p:spPr>
        <p:txBody>
          <a:bodyPr>
            <a:normAutofit/>
          </a:bodyPr>
          <a:lstStyle/>
          <a:p>
            <a:r>
              <a:rPr lang="ru-RU" sz="2800" dirty="0" smtClean="0"/>
              <a:t>Статистик не может доказать теорию, она достается ему от экономиста</a:t>
            </a:r>
          </a:p>
          <a:p>
            <a:r>
              <a:rPr lang="ru-RU" sz="2800" dirty="0" smtClean="0"/>
              <a:t>Может ли он опровергнуть теорию? Нет, т.к. для этого нужно учесть и измерить </a:t>
            </a:r>
            <a:r>
              <a:rPr lang="ru-RU" sz="2800" i="1" dirty="0" smtClean="0"/>
              <a:t>все</a:t>
            </a:r>
            <a:r>
              <a:rPr lang="ru-RU" sz="2800" dirty="0" smtClean="0"/>
              <a:t> факторы</a:t>
            </a:r>
          </a:p>
          <a:p>
            <a:r>
              <a:rPr lang="ru-RU" sz="2800" dirty="0" smtClean="0"/>
              <a:t>Как от описания прошлого перейти к предсказанию будущего?</a:t>
            </a:r>
          </a:p>
          <a:p>
            <a:r>
              <a:rPr lang="ru-RU" sz="2800" dirty="0" smtClean="0"/>
              <a:t>Технические проблемы: Что делать с взаимной зависимостью факторов? С временными лагами? С нелинейной формой зависимости? </a:t>
            </a:r>
          </a:p>
          <a:p>
            <a:endParaRPr lang="ru-RU" dirty="0"/>
          </a:p>
        </p:txBody>
      </p:sp>
      <p:sp>
        <p:nvSpPr>
          <p:cNvPr id="4" name="Номер слайда 3"/>
          <p:cNvSpPr>
            <a:spLocks noGrp="1"/>
          </p:cNvSpPr>
          <p:nvPr>
            <p:ph type="sldNum" sz="quarter" idx="12"/>
          </p:nvPr>
        </p:nvSpPr>
        <p:spPr/>
        <p:txBody>
          <a:bodyPr/>
          <a:lstStyle/>
          <a:p>
            <a:fld id="{3C5742F6-5C4A-4004-9272-A057800933CE}" type="slidenum">
              <a:rPr lang="ru-RU" smtClean="0"/>
              <a:pPr/>
              <a:t>29</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Литература</a:t>
            </a:r>
            <a:endParaRPr lang="ru-RU" sz="3600" dirty="0"/>
          </a:p>
        </p:txBody>
      </p:sp>
      <p:sp>
        <p:nvSpPr>
          <p:cNvPr id="3" name="Содержимое 2"/>
          <p:cNvSpPr>
            <a:spLocks noGrp="1"/>
          </p:cNvSpPr>
          <p:nvPr>
            <p:ph idx="1"/>
          </p:nvPr>
        </p:nvSpPr>
        <p:spPr/>
        <p:txBody>
          <a:bodyPr>
            <a:normAutofit fontScale="85000" lnSpcReduction="10000"/>
          </a:bodyPr>
          <a:lstStyle/>
          <a:p>
            <a:r>
              <a:rPr lang="en-US" dirty="0" smtClean="0"/>
              <a:t>D.S.G. Pollock</a:t>
            </a:r>
            <a:r>
              <a:rPr lang="ru-RU" dirty="0" smtClean="0"/>
              <a:t>.</a:t>
            </a:r>
            <a:r>
              <a:rPr lang="en-US" dirty="0" smtClean="0"/>
              <a:t> </a:t>
            </a:r>
            <a:r>
              <a:rPr lang="ru-RU" dirty="0" smtClean="0"/>
              <a:t>(2014) </a:t>
            </a:r>
            <a:r>
              <a:rPr lang="en-US" dirty="0" smtClean="0"/>
              <a:t>Econometrics: an historical guide for the uninitiated</a:t>
            </a:r>
            <a:r>
              <a:rPr lang="ru-RU" dirty="0" smtClean="0"/>
              <a:t>. </a:t>
            </a:r>
            <a:r>
              <a:rPr lang="en-US" dirty="0" smtClean="0"/>
              <a:t>  </a:t>
            </a:r>
            <a:endParaRPr lang="ru-RU" dirty="0" smtClean="0"/>
          </a:p>
          <a:p>
            <a:r>
              <a:rPr lang="en-US" dirty="0" smtClean="0"/>
              <a:t>Kevin D. Hoover. (2005) The Methodology of Econometrics.</a:t>
            </a:r>
          </a:p>
          <a:p>
            <a:r>
              <a:rPr lang="en-US" dirty="0" smtClean="0"/>
              <a:t>Morgan, Mary S. (1990) The History of Econometric Ideas.  Cambridge:  Cambridge University Press.     </a:t>
            </a:r>
          </a:p>
          <a:p>
            <a:pPr>
              <a:buNone/>
            </a:pPr>
            <a:r>
              <a:rPr lang="ru-RU" dirty="0" smtClean="0"/>
              <a:t>Учебники по эконометрике: </a:t>
            </a:r>
            <a:r>
              <a:rPr lang="en-US" dirty="0" smtClean="0"/>
              <a:t>  </a:t>
            </a:r>
            <a:endParaRPr lang="ru-RU" dirty="0" smtClean="0"/>
          </a:p>
          <a:p>
            <a:r>
              <a:rPr lang="ru-RU" dirty="0" smtClean="0"/>
              <a:t>Кристофер </a:t>
            </a:r>
            <a:r>
              <a:rPr lang="ru-RU" dirty="0" err="1" smtClean="0"/>
              <a:t>Доугерти</a:t>
            </a:r>
            <a:r>
              <a:rPr lang="ru-RU" dirty="0" smtClean="0"/>
              <a:t>. Введение в эконометрику.</a:t>
            </a:r>
          </a:p>
          <a:p>
            <a:r>
              <a:rPr lang="ru-RU" dirty="0" smtClean="0"/>
              <a:t>И.И.Елисеева (ред.) Эконометрика (2-е изд.)</a:t>
            </a:r>
            <a:endParaRPr lang="en-US" dirty="0" smtClean="0"/>
          </a:p>
        </p:txBody>
      </p:sp>
      <p:sp>
        <p:nvSpPr>
          <p:cNvPr id="4" name="Номер слайда 3"/>
          <p:cNvSpPr>
            <a:spLocks noGrp="1"/>
          </p:cNvSpPr>
          <p:nvPr>
            <p:ph type="sldNum" sz="quarter" idx="12"/>
          </p:nvPr>
        </p:nvSpPr>
        <p:spPr/>
        <p:txBody>
          <a:bodyPr/>
          <a:lstStyle/>
          <a:p>
            <a:fld id="{3C5742F6-5C4A-4004-9272-A057800933CE}" type="slidenum">
              <a:rPr lang="ru-RU" smtClean="0"/>
              <a:pPr/>
              <a:t>3</a:t>
            </a:fld>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hlinkClick r:id="rId2" action="ppaction://hlinkfile"/>
              </a:rPr>
              <a:t>6. Революция </a:t>
            </a:r>
            <a:r>
              <a:rPr lang="ru-RU" sz="3600" dirty="0" err="1" smtClean="0">
                <a:hlinkClick r:id="rId2" action="ppaction://hlinkfile"/>
              </a:rPr>
              <a:t>Ховельмо</a:t>
            </a:r>
            <a:r>
              <a:rPr lang="ru-RU" sz="3600" dirty="0" smtClean="0"/>
              <a:t/>
            </a:r>
            <a:br>
              <a:rPr lang="ru-RU" sz="3600" dirty="0" smtClean="0"/>
            </a:br>
            <a:r>
              <a:rPr lang="ru-RU" sz="3200" dirty="0" err="1" smtClean="0"/>
              <a:t>Trygve</a:t>
            </a:r>
            <a:r>
              <a:rPr lang="ru-RU" sz="3200" dirty="0" smtClean="0"/>
              <a:t> </a:t>
            </a:r>
            <a:r>
              <a:rPr lang="ru-RU" sz="3200" dirty="0" err="1" smtClean="0"/>
              <a:t>Magnus</a:t>
            </a:r>
            <a:r>
              <a:rPr lang="ru-RU" sz="3200" dirty="0" smtClean="0"/>
              <a:t> </a:t>
            </a:r>
            <a:r>
              <a:rPr lang="ru-RU" sz="3200" dirty="0" err="1" smtClean="0"/>
              <a:t>Haavelmo</a:t>
            </a:r>
            <a:r>
              <a:rPr lang="ru-RU" sz="3200" dirty="0" smtClean="0"/>
              <a:t> (1911-1999) </a:t>
            </a:r>
            <a:endParaRPr lang="ru-RU" sz="3600" dirty="0"/>
          </a:p>
        </p:txBody>
      </p:sp>
      <p:pic>
        <p:nvPicPr>
          <p:cNvPr id="1026" name="Picture 2" descr="C:\Users\-VM\Слава 11.08.16\My Writings\Нобелевские л-ты\Курс 2016-17\21.11.16\Bjerkholt-foredrag[1][1].jpg"/>
          <p:cNvPicPr>
            <a:picLocks noGrp="1" noChangeAspect="1" noChangeArrowheads="1"/>
          </p:cNvPicPr>
          <p:nvPr>
            <p:ph idx="1"/>
          </p:nvPr>
        </p:nvPicPr>
        <p:blipFill>
          <a:blip r:embed="rId3"/>
          <a:stretch>
            <a:fillRect/>
          </a:stretch>
        </p:blipFill>
        <p:spPr bwMode="auto">
          <a:xfrm>
            <a:off x="1771650" y="2024856"/>
            <a:ext cx="5600700" cy="3676650"/>
          </a:xfrm>
          <a:prstGeom prst="rect">
            <a:avLst/>
          </a:prstGeom>
          <a:noFill/>
        </p:spPr>
      </p:pic>
      <p:sp>
        <p:nvSpPr>
          <p:cNvPr id="5" name="Номер слайда 4"/>
          <p:cNvSpPr>
            <a:spLocks noGrp="1"/>
          </p:cNvSpPr>
          <p:nvPr>
            <p:ph type="sldNum" sz="quarter" idx="12"/>
          </p:nvPr>
        </p:nvSpPr>
        <p:spPr/>
        <p:txBody>
          <a:bodyPr/>
          <a:lstStyle/>
          <a:p>
            <a:fld id="{3C5742F6-5C4A-4004-9272-A057800933CE}" type="slidenum">
              <a:rPr lang="ru-RU" smtClean="0"/>
              <a:pPr/>
              <a:t>30</a:t>
            </a:fld>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7. Комиссия </a:t>
            </a:r>
            <a:r>
              <a:rPr lang="ru-RU" sz="3600" dirty="0" err="1" smtClean="0"/>
              <a:t>Коулса</a:t>
            </a:r>
            <a:endParaRPr lang="ru-RU" sz="3600" dirty="0"/>
          </a:p>
        </p:txBody>
      </p:sp>
      <p:sp>
        <p:nvSpPr>
          <p:cNvPr id="4" name="Содержимое 3"/>
          <p:cNvSpPr>
            <a:spLocks noGrp="1"/>
          </p:cNvSpPr>
          <p:nvPr>
            <p:ph sz="half" idx="1"/>
          </p:nvPr>
        </p:nvSpPr>
        <p:spPr/>
        <p:txBody>
          <a:bodyPr>
            <a:normAutofit/>
          </a:bodyPr>
          <a:lstStyle/>
          <a:p>
            <a:endParaRPr lang="ru-RU" dirty="0" smtClean="0"/>
          </a:p>
          <a:p>
            <a:endParaRPr lang="ru-RU" dirty="0" smtClean="0"/>
          </a:p>
          <a:p>
            <a:r>
              <a:rPr lang="ru-RU" dirty="0" smtClean="0"/>
              <a:t>Гурвич, </a:t>
            </a:r>
            <a:r>
              <a:rPr lang="ru-RU" dirty="0" err="1" smtClean="0"/>
              <a:t>Дебре</a:t>
            </a:r>
            <a:r>
              <a:rPr lang="ru-RU" dirty="0" smtClean="0"/>
              <a:t>, Клейн, </a:t>
            </a:r>
            <a:r>
              <a:rPr lang="ru-RU" dirty="0" err="1" smtClean="0"/>
              <a:t>Купманс</a:t>
            </a:r>
            <a:r>
              <a:rPr lang="ru-RU" dirty="0" smtClean="0"/>
              <a:t>, </a:t>
            </a:r>
            <a:r>
              <a:rPr lang="ru-RU" dirty="0" err="1" smtClean="0"/>
              <a:t>Марковиц</a:t>
            </a:r>
            <a:r>
              <a:rPr lang="ru-RU" dirty="0" smtClean="0"/>
              <a:t>, Модильяни, </a:t>
            </a:r>
            <a:r>
              <a:rPr lang="ru-RU" dirty="0" err="1" smtClean="0"/>
              <a:t>Саймон</a:t>
            </a:r>
            <a:r>
              <a:rPr lang="ru-RU" dirty="0" smtClean="0"/>
              <a:t>, </a:t>
            </a:r>
            <a:r>
              <a:rPr lang="ru-RU" dirty="0" err="1" smtClean="0"/>
              <a:t>Стиглиц</a:t>
            </a:r>
            <a:r>
              <a:rPr lang="ru-RU" dirty="0" smtClean="0"/>
              <a:t>, </a:t>
            </a:r>
            <a:r>
              <a:rPr lang="ru-RU" dirty="0" err="1" smtClean="0"/>
              <a:t>Тобин</a:t>
            </a:r>
            <a:r>
              <a:rPr lang="ru-RU" dirty="0" smtClean="0"/>
              <a:t>, </a:t>
            </a:r>
            <a:r>
              <a:rPr lang="ru-RU" dirty="0" err="1" smtClean="0"/>
              <a:t>Ховельмо</a:t>
            </a:r>
            <a:r>
              <a:rPr lang="ru-RU" dirty="0" smtClean="0"/>
              <a:t>, </a:t>
            </a:r>
            <a:r>
              <a:rPr lang="ru-RU" dirty="0" err="1" smtClean="0"/>
              <a:t>Эрроу</a:t>
            </a:r>
            <a:r>
              <a:rPr lang="ru-RU" dirty="0" smtClean="0"/>
              <a:t> </a:t>
            </a:r>
            <a:endParaRPr lang="ru-RU" dirty="0"/>
          </a:p>
        </p:txBody>
      </p:sp>
      <p:sp>
        <p:nvSpPr>
          <p:cNvPr id="5" name="Содержимое 4"/>
          <p:cNvSpPr>
            <a:spLocks noGrp="1"/>
          </p:cNvSpPr>
          <p:nvPr>
            <p:ph sz="half" idx="2"/>
          </p:nvPr>
        </p:nvSpPr>
        <p:spPr/>
        <p:txBody>
          <a:bodyPr>
            <a:normAutofit/>
          </a:bodyPr>
          <a:lstStyle/>
          <a:p>
            <a:pPr>
              <a:buNone/>
            </a:pPr>
            <a:r>
              <a:rPr lang="en-US" dirty="0" smtClean="0"/>
              <a:t>	</a:t>
            </a:r>
            <a:r>
              <a:rPr lang="ru-RU" dirty="0" smtClean="0"/>
              <a:t>Яков Маршак</a:t>
            </a:r>
            <a:r>
              <a:rPr lang="en-US" dirty="0" smtClean="0"/>
              <a:t> (1898-1977)</a:t>
            </a:r>
            <a:endParaRPr lang="ru-RU" dirty="0" smtClean="0"/>
          </a:p>
          <a:p>
            <a:endParaRPr lang="ru-RU" dirty="0" smtClean="0"/>
          </a:p>
          <a:p>
            <a:endParaRPr lang="ru-RU" dirty="0"/>
          </a:p>
        </p:txBody>
      </p:sp>
      <p:pic>
        <p:nvPicPr>
          <p:cNvPr id="23555" name="Picture 3" descr="C:\Users\-VM\Слава 11.08.16\Библиотека\Экономисты\Photo\Marschak[1].png"/>
          <p:cNvPicPr>
            <a:picLocks noChangeAspect="1" noChangeArrowheads="1"/>
          </p:cNvPicPr>
          <p:nvPr/>
        </p:nvPicPr>
        <p:blipFill>
          <a:blip r:embed="rId2"/>
          <a:srcRect/>
          <a:stretch>
            <a:fillRect/>
          </a:stretch>
        </p:blipFill>
        <p:spPr bwMode="auto">
          <a:xfrm>
            <a:off x="5357818" y="2500306"/>
            <a:ext cx="2357454" cy="3174705"/>
          </a:xfrm>
          <a:prstGeom prst="rect">
            <a:avLst/>
          </a:prstGeom>
          <a:noFill/>
        </p:spPr>
      </p:pic>
      <p:sp>
        <p:nvSpPr>
          <p:cNvPr id="6" name="Номер слайда 5"/>
          <p:cNvSpPr>
            <a:spLocks noGrp="1"/>
          </p:cNvSpPr>
          <p:nvPr>
            <p:ph type="sldNum" sz="quarter" idx="12"/>
          </p:nvPr>
        </p:nvSpPr>
        <p:spPr/>
        <p:txBody>
          <a:bodyPr/>
          <a:lstStyle/>
          <a:p>
            <a:fld id="{3C5742F6-5C4A-4004-9272-A057800933CE}" type="slidenum">
              <a:rPr lang="ru-RU" smtClean="0"/>
              <a:pPr/>
              <a:t>31</a:t>
            </a:fld>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3600" dirty="0" smtClean="0"/>
              <a:t>«Большие» структурные модели</a:t>
            </a:r>
            <a:endParaRPr lang="ru-RU" sz="3600" dirty="0"/>
          </a:p>
        </p:txBody>
      </p:sp>
      <p:sp>
        <p:nvSpPr>
          <p:cNvPr id="6" name="Содержимое 5"/>
          <p:cNvSpPr>
            <a:spLocks noGrp="1"/>
          </p:cNvSpPr>
          <p:nvPr>
            <p:ph idx="1"/>
          </p:nvPr>
        </p:nvSpPr>
        <p:spPr>
          <a:xfrm>
            <a:off x="457200" y="1600200"/>
            <a:ext cx="8229600" cy="4757758"/>
          </a:xfrm>
        </p:spPr>
        <p:txBody>
          <a:bodyPr>
            <a:normAutofit fontScale="77500" lnSpcReduction="20000"/>
          </a:bodyPr>
          <a:lstStyle/>
          <a:p>
            <a:r>
              <a:rPr lang="ru-RU" dirty="0" smtClean="0"/>
              <a:t>Смысл структурной формы модели в том, что каждое уравнение описывает поведение отдельной группы экономических агентов</a:t>
            </a:r>
          </a:p>
          <a:p>
            <a:r>
              <a:rPr lang="ru-RU" dirty="0" smtClean="0"/>
              <a:t>Структурные уравнения более автономны и более устойчивы</a:t>
            </a:r>
          </a:p>
          <a:p>
            <a:r>
              <a:rPr lang="ru-RU" dirty="0" smtClean="0"/>
              <a:t>Если структурные уравнения можно восстановить по имеющимся статистическим данным, модель называется идентифицируемой</a:t>
            </a:r>
          </a:p>
          <a:p>
            <a:r>
              <a:rPr lang="ru-RU" dirty="0" smtClean="0"/>
              <a:t>«Структура – это нечто, остающееся постоянным, когда мы изменяем политику. Структура идентифицируема, если мы можем оценить ее на основе имеющихся данных» </a:t>
            </a:r>
            <a:r>
              <a:rPr lang="en-US" dirty="0" smtClean="0"/>
              <a:t>(</a:t>
            </a:r>
            <a:r>
              <a:rPr lang="ru-RU" dirty="0" err="1" smtClean="0"/>
              <a:t>Симс</a:t>
            </a:r>
            <a:r>
              <a:rPr lang="en-US" dirty="0" smtClean="0"/>
              <a:t>) </a:t>
            </a:r>
            <a:endParaRPr lang="ru-RU" dirty="0" smtClean="0"/>
          </a:p>
          <a:p>
            <a:r>
              <a:rPr lang="ru-RU" dirty="0" smtClean="0"/>
              <a:t>Пример: формула зависимости спроса  от цены; уравнение предложения</a:t>
            </a:r>
            <a:endParaRPr lang="en-US" dirty="0" smtClean="0"/>
          </a:p>
          <a:p>
            <a:endParaRPr lang="ru-RU" dirty="0"/>
          </a:p>
        </p:txBody>
      </p:sp>
      <p:sp>
        <p:nvSpPr>
          <p:cNvPr id="4" name="Номер слайда 3"/>
          <p:cNvSpPr>
            <a:spLocks noGrp="1"/>
          </p:cNvSpPr>
          <p:nvPr>
            <p:ph type="sldNum" sz="quarter" idx="12"/>
          </p:nvPr>
        </p:nvSpPr>
        <p:spPr/>
        <p:txBody>
          <a:bodyPr/>
          <a:lstStyle/>
          <a:p>
            <a:fld id="{3C5742F6-5C4A-4004-9272-A057800933CE}" type="slidenum">
              <a:rPr lang="ru-RU" smtClean="0"/>
              <a:pPr/>
              <a:t>32</a:t>
            </a:fld>
            <a:endParaRPr lang="ru-R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r>
              <a:rPr lang="ru-RU" sz="3200" smtClean="0"/>
              <a:t>1980 - Лоренс Клейн</a:t>
            </a:r>
          </a:p>
        </p:txBody>
      </p:sp>
      <p:sp>
        <p:nvSpPr>
          <p:cNvPr id="30723" name="Объект 3"/>
          <p:cNvSpPr>
            <a:spLocks noGrp="1"/>
          </p:cNvSpPr>
          <p:nvPr>
            <p:ph sz="half" idx="2"/>
          </p:nvPr>
        </p:nvSpPr>
        <p:spPr/>
        <p:txBody>
          <a:bodyPr/>
          <a:lstStyle/>
          <a:p>
            <a:pPr marL="0" indent="0">
              <a:buFont typeface="Arial" charset="0"/>
              <a:buNone/>
            </a:pPr>
            <a:r>
              <a:rPr lang="en-US" sz="2400" smtClean="0"/>
              <a:t>Lawrence R. Klein</a:t>
            </a:r>
            <a:r>
              <a:rPr lang="ru-RU" sz="2400" smtClean="0"/>
              <a:t>, 1920-2013</a:t>
            </a:r>
          </a:p>
          <a:p>
            <a:pPr marL="0" indent="0">
              <a:buFont typeface="Arial" charset="0"/>
              <a:buNone/>
            </a:pPr>
            <a:r>
              <a:rPr lang="en-US" sz="2400" smtClean="0"/>
              <a:t>"for the creation of econometric models and the application to the analysis of economic fluctuations and economic policies"</a:t>
            </a:r>
            <a:endParaRPr lang="ru-RU" sz="2400" smtClean="0"/>
          </a:p>
        </p:txBody>
      </p:sp>
      <p:pic>
        <p:nvPicPr>
          <p:cNvPr id="30724" name="Picture 2" descr="C:\Users\Папа\Слава 18.06.14\Библиотека\Экономисты\Photo\klein_postcard.jpg"/>
          <p:cNvPicPr>
            <a:picLocks noGrp="1" noChangeAspect="1" noChangeArrowheads="1"/>
          </p:cNvPicPr>
          <p:nvPr>
            <p:ph sz="half" idx="1"/>
          </p:nvPr>
        </p:nvPicPr>
        <p:blipFill>
          <a:blip r:embed="rId2"/>
          <a:srcRect/>
          <a:stretch>
            <a:fillRect/>
          </a:stretch>
        </p:blipFill>
        <p:spPr>
          <a:xfrm>
            <a:off x="1143000" y="1816100"/>
            <a:ext cx="2781300" cy="3932238"/>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idx="4294967295"/>
          </p:nvPr>
        </p:nvSpPr>
        <p:spPr>
          <a:xfrm>
            <a:off x="0" y="274638"/>
            <a:ext cx="8229600" cy="1143000"/>
          </a:xfrm>
        </p:spPr>
        <p:txBody>
          <a:bodyPr/>
          <a:lstStyle/>
          <a:p>
            <a:r>
              <a:rPr lang="ru-RU" smtClean="0"/>
              <a:t> </a:t>
            </a:r>
          </a:p>
        </p:txBody>
      </p:sp>
      <p:sp>
        <p:nvSpPr>
          <p:cNvPr id="31747" name="Объект 3"/>
          <p:cNvSpPr>
            <a:spLocks noGrp="1"/>
          </p:cNvSpPr>
          <p:nvPr>
            <p:ph sz="half" idx="4294967295"/>
          </p:nvPr>
        </p:nvSpPr>
        <p:spPr>
          <a:xfrm>
            <a:off x="755650" y="1773238"/>
            <a:ext cx="7777163" cy="3095625"/>
          </a:xfrm>
        </p:spPr>
        <p:txBody>
          <a:bodyPr/>
          <a:lstStyle/>
          <a:p>
            <a:r>
              <a:rPr lang="ru-RU" sz="2400" smtClean="0"/>
              <a:t>Автор «эконометрической модели Брукингского института» — крупнейшей эконометрической макромодели за всю  историю человечества (Блауг)</a:t>
            </a:r>
          </a:p>
          <a:p>
            <a:endParaRPr lang="ru-RU" smtClean="0"/>
          </a:p>
        </p:txBody>
      </p:sp>
      <p:sp>
        <p:nvSpPr>
          <p:cNvPr id="2" name="Номер слайда 1"/>
          <p:cNvSpPr>
            <a:spLocks noGrp="1"/>
          </p:cNvSpPr>
          <p:nvPr>
            <p:ph type="sldNum" sz="quarter" idx="12"/>
          </p:nvPr>
        </p:nvSpPr>
        <p:spPr/>
        <p:txBody>
          <a:bodyPr/>
          <a:lstStyle/>
          <a:p>
            <a:pPr>
              <a:defRPr/>
            </a:pPr>
            <a:fld id="{D710ABE7-39E7-42F0-9049-B44F68F0A8DA}" type="slidenum">
              <a:rPr lang="ru-RU" smtClean="0"/>
              <a:pPr>
                <a:defRPr/>
              </a:pPr>
              <a:t>34</a:t>
            </a:fld>
            <a:endParaRPr lang="ru-R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85818"/>
          </a:xfrm>
        </p:spPr>
        <p:txBody>
          <a:bodyPr>
            <a:noAutofit/>
          </a:bodyPr>
          <a:lstStyle/>
          <a:p>
            <a:r>
              <a:rPr lang="ru-RU" sz="3600" dirty="0" smtClean="0"/>
              <a:t>8. Эконометрика рациональных ожиданий</a:t>
            </a:r>
            <a:endParaRPr lang="ru-RU" sz="3600" dirty="0"/>
          </a:p>
        </p:txBody>
      </p:sp>
      <p:sp>
        <p:nvSpPr>
          <p:cNvPr id="3" name="Содержимое 2"/>
          <p:cNvSpPr>
            <a:spLocks noGrp="1"/>
          </p:cNvSpPr>
          <p:nvPr>
            <p:ph idx="1"/>
          </p:nvPr>
        </p:nvSpPr>
        <p:spPr>
          <a:xfrm>
            <a:off x="457200" y="928670"/>
            <a:ext cx="8229600" cy="5929330"/>
          </a:xfrm>
        </p:spPr>
        <p:txBody>
          <a:bodyPr>
            <a:normAutofit fontScale="70000" lnSpcReduction="20000"/>
          </a:bodyPr>
          <a:lstStyle/>
          <a:p>
            <a:r>
              <a:rPr lang="ru-RU" dirty="0" smtClean="0"/>
              <a:t>Чтобы понять проблему идентификации, представим себе рынок кофе и попробуем объяснить изменения в цене и объеме продаж кофе. Традиционный подход состоит в том, чтобы изолировать переменную, которая влияет только на спрос или же только на предложение. Одна такая переменная – это погода. Плохая погода может уменьшить объем производства кофе при любой цене, кривая предложения при этом сдвигается внутрь. Если кривая спроса при этом не изменяется, то из-за перемены погоды равновесное количество кофе уменьшится, а цена вырастет. Перемены в погоде поэтому позволяют нам проследить – идентифицировать – вид кривой предложения. Однако, верно ли предположение о том, что изменение погоды не отражается на кривой спроса? Даже если предпочтения людей не зависят напрямую от погоды, </a:t>
            </a:r>
            <a:r>
              <a:rPr lang="en-US" dirty="0" smtClean="0"/>
              <a:t> </a:t>
            </a:r>
            <a:r>
              <a:rPr lang="ru-RU" dirty="0" smtClean="0"/>
              <a:t>покупатели кофе знают, что погода меняется и могут делать запасы на случай неурожая.  Таким образом, ожидания относительно погоды (и других факторов, влияющих на предложение и/или спрос) скорее всего будут влиять и на предложение, и на спрос таким образом, что  перемены в погоде не будут иметь ожидаемых последствий.</a:t>
            </a:r>
            <a:r>
              <a:rPr lang="en-US" dirty="0" smtClean="0"/>
              <a:t> </a:t>
            </a:r>
          </a:p>
          <a:p>
            <a:pPr>
              <a:buNone/>
            </a:pPr>
            <a:r>
              <a:rPr lang="en-US" dirty="0" smtClean="0"/>
              <a:t>(Christopher Sims. Macroeconomics and reality) </a:t>
            </a:r>
            <a:endParaRPr lang="ru-RU" dirty="0"/>
          </a:p>
        </p:txBody>
      </p:sp>
      <p:sp>
        <p:nvSpPr>
          <p:cNvPr id="4" name="Номер слайда 3"/>
          <p:cNvSpPr>
            <a:spLocks noGrp="1"/>
          </p:cNvSpPr>
          <p:nvPr>
            <p:ph type="sldNum" sz="quarter" idx="12"/>
          </p:nvPr>
        </p:nvSpPr>
        <p:spPr/>
        <p:txBody>
          <a:bodyPr/>
          <a:lstStyle/>
          <a:p>
            <a:fld id="{3C5742F6-5C4A-4004-9272-A057800933CE}" type="slidenum">
              <a:rPr lang="ru-RU" smtClean="0"/>
              <a:pPr/>
              <a:t>35</a:t>
            </a:fld>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11113" y="260350"/>
            <a:ext cx="9155113" cy="1296988"/>
          </a:xfrm>
        </p:spPr>
        <p:txBody>
          <a:bodyPr/>
          <a:lstStyle/>
          <a:p>
            <a:r>
              <a:rPr lang="en-US" sz="2400" smtClean="0"/>
              <a:t>20</a:t>
            </a:r>
            <a:r>
              <a:rPr lang="ru-RU" sz="2400" smtClean="0"/>
              <a:t>11 – Томас Сарджент, Кристофер Симс</a:t>
            </a:r>
            <a:br>
              <a:rPr lang="ru-RU" sz="2400" smtClean="0"/>
            </a:br>
            <a:r>
              <a:rPr lang="en-US" sz="2400" smtClean="0"/>
              <a:t>"for their empirical research on cause and effect in the macroeconomy”</a:t>
            </a:r>
            <a:endParaRPr lang="ru-RU" sz="2400" smtClean="0"/>
          </a:p>
        </p:txBody>
      </p:sp>
      <p:sp>
        <p:nvSpPr>
          <p:cNvPr id="34819" name="Объект 2"/>
          <p:cNvSpPr>
            <a:spLocks noGrp="1"/>
          </p:cNvSpPr>
          <p:nvPr>
            <p:ph sz="half" idx="1"/>
          </p:nvPr>
        </p:nvSpPr>
        <p:spPr>
          <a:xfrm>
            <a:off x="468313" y="1916113"/>
            <a:ext cx="4038600" cy="4743450"/>
          </a:xfrm>
        </p:spPr>
        <p:txBody>
          <a:bodyPr/>
          <a:lstStyle/>
          <a:p>
            <a:pPr marL="0" indent="0">
              <a:buFont typeface="Arial" pitchFamily="34" charset="0"/>
              <a:buNone/>
            </a:pPr>
            <a:r>
              <a:rPr lang="en-US" sz="2400" smtClean="0"/>
              <a:t>Christopher A. Sims</a:t>
            </a:r>
            <a:r>
              <a:rPr lang="ru-RU" sz="2400" smtClean="0"/>
              <a:t>, 1942-</a:t>
            </a:r>
            <a:endParaRPr lang="en-US" sz="2400" smtClean="0"/>
          </a:p>
          <a:p>
            <a:pPr marL="0" indent="0">
              <a:buFont typeface="Arial" pitchFamily="34" charset="0"/>
              <a:buNone/>
            </a:pPr>
            <a:r>
              <a:rPr lang="ru-RU" sz="2400" smtClean="0"/>
              <a:t> </a:t>
            </a:r>
          </a:p>
          <a:p>
            <a:pPr marL="0" indent="0">
              <a:buFont typeface="Arial" pitchFamily="34" charset="0"/>
              <a:buNone/>
            </a:pPr>
            <a:endParaRPr lang="ru-RU" smtClean="0"/>
          </a:p>
        </p:txBody>
      </p:sp>
      <p:sp>
        <p:nvSpPr>
          <p:cNvPr id="34820" name="Объект 3"/>
          <p:cNvSpPr>
            <a:spLocks noGrp="1"/>
          </p:cNvSpPr>
          <p:nvPr>
            <p:ph sz="half" idx="2"/>
          </p:nvPr>
        </p:nvSpPr>
        <p:spPr>
          <a:xfrm>
            <a:off x="4859338" y="1916113"/>
            <a:ext cx="4038600" cy="4746625"/>
          </a:xfrm>
        </p:spPr>
        <p:txBody>
          <a:bodyPr/>
          <a:lstStyle/>
          <a:p>
            <a:pPr marL="0" indent="0">
              <a:buFont typeface="Arial" pitchFamily="34" charset="0"/>
              <a:buNone/>
            </a:pPr>
            <a:r>
              <a:rPr lang="en-US" sz="2400" smtClean="0"/>
              <a:t>Thomas J. Sargent</a:t>
            </a:r>
            <a:r>
              <a:rPr lang="ru-RU" sz="2400" smtClean="0"/>
              <a:t>, 1943-</a:t>
            </a:r>
          </a:p>
          <a:p>
            <a:pPr marL="0" indent="0">
              <a:buFont typeface="Arial" pitchFamily="34" charset="0"/>
              <a:buNone/>
            </a:pPr>
            <a:endParaRPr lang="ru-RU" sz="2400" smtClean="0"/>
          </a:p>
          <a:p>
            <a:pPr marL="0" indent="0">
              <a:buFont typeface="Arial" pitchFamily="34" charset="0"/>
              <a:buNone/>
            </a:pPr>
            <a:endParaRPr lang="ru-RU" sz="2400" smtClean="0"/>
          </a:p>
        </p:txBody>
      </p:sp>
      <p:pic>
        <p:nvPicPr>
          <p:cNvPr id="34821" name="Picture 2" descr="C:\Users\Папа\Слава 18.06.14\Библиотека\Экономисты\Photo\sargent_postcard.jpg"/>
          <p:cNvPicPr>
            <a:picLocks noChangeAspect="1" noChangeArrowheads="1"/>
          </p:cNvPicPr>
          <p:nvPr/>
        </p:nvPicPr>
        <p:blipFill>
          <a:blip r:embed="rId2"/>
          <a:srcRect/>
          <a:stretch>
            <a:fillRect/>
          </a:stretch>
        </p:blipFill>
        <p:spPr bwMode="auto">
          <a:xfrm>
            <a:off x="5364163" y="2565400"/>
            <a:ext cx="2303462" cy="3259138"/>
          </a:xfrm>
          <a:prstGeom prst="rect">
            <a:avLst/>
          </a:prstGeom>
          <a:noFill/>
          <a:ln w="9525">
            <a:noFill/>
            <a:miter lim="800000"/>
            <a:headEnd/>
            <a:tailEnd/>
          </a:ln>
        </p:spPr>
      </p:pic>
      <p:pic>
        <p:nvPicPr>
          <p:cNvPr id="34822" name="Picture 2" descr="C:\Users\Папа\Слава 18.06.14\Библиотека\Экономисты\Photo\sims_postcard.jpg"/>
          <p:cNvPicPr>
            <a:picLocks noChangeAspect="1" noChangeArrowheads="1"/>
          </p:cNvPicPr>
          <p:nvPr/>
        </p:nvPicPr>
        <p:blipFill>
          <a:blip r:embed="rId3"/>
          <a:srcRect/>
          <a:stretch>
            <a:fillRect/>
          </a:stretch>
        </p:blipFill>
        <p:spPr bwMode="auto">
          <a:xfrm>
            <a:off x="1187450" y="2565400"/>
            <a:ext cx="2305050" cy="3259138"/>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3C5742F6-5C4A-4004-9272-A057800933CE}" type="slidenum">
              <a:rPr lang="ru-RU" smtClean="0"/>
              <a:pPr/>
              <a:t>36</a:t>
            </a:fld>
            <a:endParaRPr lang="ru-R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ъект 3"/>
          <p:cNvSpPr>
            <a:spLocks noGrp="1"/>
          </p:cNvSpPr>
          <p:nvPr>
            <p:ph sz="half" idx="4294967295"/>
          </p:nvPr>
        </p:nvSpPr>
        <p:spPr>
          <a:xfrm>
            <a:off x="900113" y="1844675"/>
            <a:ext cx="7488237" cy="3816350"/>
          </a:xfrm>
        </p:spPr>
        <p:txBody>
          <a:bodyPr/>
          <a:lstStyle/>
          <a:p>
            <a:r>
              <a:rPr lang="ru-RU" sz="2400" dirty="0" smtClean="0"/>
              <a:t>Премия 2011 года относится к области </a:t>
            </a:r>
            <a:r>
              <a:rPr lang="ru-RU" sz="2400" dirty="0" err="1" smtClean="0"/>
              <a:t>макроэконометрики</a:t>
            </a:r>
            <a:r>
              <a:rPr lang="ru-RU" sz="2400" dirty="0" smtClean="0"/>
              <a:t>, т.е. присуждена за разработку методов эмпирического анализа взаимной зависимости поведения рыночных агентов и экономической политики </a:t>
            </a:r>
          </a:p>
          <a:p>
            <a:r>
              <a:rPr lang="ru-RU" sz="2400" dirty="0" smtClean="0"/>
              <a:t>Сарджент – один из главных авторов (вместе с </a:t>
            </a:r>
            <a:r>
              <a:rPr lang="ru-RU" sz="2400" dirty="0" err="1" smtClean="0"/>
              <a:t>Лукасом</a:t>
            </a:r>
            <a:r>
              <a:rPr lang="ru-RU" sz="2400" dirty="0" smtClean="0"/>
              <a:t>) революции рациональных ожиданий</a:t>
            </a:r>
          </a:p>
          <a:p>
            <a:r>
              <a:rPr lang="ru-RU" sz="2400" dirty="0" err="1" smtClean="0"/>
              <a:t>Симс</a:t>
            </a:r>
            <a:r>
              <a:rPr lang="ru-RU" sz="2400" dirty="0" smtClean="0"/>
              <a:t> – автор метода </a:t>
            </a:r>
            <a:r>
              <a:rPr lang="en-US" sz="2400" dirty="0" smtClean="0"/>
              <a:t>VAR</a:t>
            </a:r>
            <a:r>
              <a:rPr lang="ru-RU" sz="2400" dirty="0" smtClean="0"/>
              <a:t>,</a:t>
            </a:r>
            <a:r>
              <a:rPr lang="en-US" sz="2400" dirty="0" smtClean="0"/>
              <a:t> </a:t>
            </a:r>
            <a:r>
              <a:rPr lang="ru-RU" sz="2400" dirty="0" smtClean="0"/>
              <a:t>«эконометрической проекции» революции рациональных ожиданий</a:t>
            </a:r>
          </a:p>
          <a:p>
            <a:endParaRPr lang="ru-RU" dirty="0" smtClean="0"/>
          </a:p>
        </p:txBody>
      </p:sp>
      <p:sp>
        <p:nvSpPr>
          <p:cNvPr id="5" name="Номер слайда 4"/>
          <p:cNvSpPr>
            <a:spLocks noGrp="1"/>
          </p:cNvSpPr>
          <p:nvPr>
            <p:ph type="sldNum" sz="quarter" idx="12"/>
          </p:nvPr>
        </p:nvSpPr>
        <p:spPr/>
        <p:txBody>
          <a:bodyPr/>
          <a:lstStyle/>
          <a:p>
            <a:pPr>
              <a:defRPr/>
            </a:pPr>
            <a:fld id="{4204B83A-B925-4F6B-9105-C05877FB3285}" type="slidenum">
              <a:rPr lang="ru-RU" smtClean="0"/>
              <a:pPr>
                <a:defRPr/>
              </a:pPr>
              <a:t>37</a:t>
            </a:fld>
            <a:endParaRPr lang="ru-R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3600" dirty="0" smtClean="0"/>
              <a:t>Метод векторной </a:t>
            </a:r>
            <a:r>
              <a:rPr lang="ru-RU" sz="3600" dirty="0" err="1" smtClean="0"/>
              <a:t>авторегрессии</a:t>
            </a:r>
            <a:r>
              <a:rPr lang="ru-RU" sz="3600" dirty="0" smtClean="0"/>
              <a:t> </a:t>
            </a:r>
            <a:r>
              <a:rPr lang="en-US" sz="3600" dirty="0" smtClean="0"/>
              <a:t>(VAR)</a:t>
            </a:r>
            <a:endParaRPr lang="ru-RU" sz="3600" dirty="0"/>
          </a:p>
        </p:txBody>
      </p:sp>
      <p:sp>
        <p:nvSpPr>
          <p:cNvPr id="4" name="Содержимое 3"/>
          <p:cNvSpPr>
            <a:spLocks noGrp="1"/>
          </p:cNvSpPr>
          <p:nvPr>
            <p:ph idx="1"/>
          </p:nvPr>
        </p:nvSpPr>
        <p:spPr/>
        <p:txBody>
          <a:bodyPr/>
          <a:lstStyle/>
          <a:p>
            <a:pPr algn="ctr">
              <a:buNone/>
            </a:pPr>
            <a:endParaRPr lang="ru-RU" dirty="0" smtClean="0"/>
          </a:p>
          <a:p>
            <a:pPr algn="ctr">
              <a:buNone/>
            </a:pPr>
            <a:endParaRPr lang="ru-RU" dirty="0" smtClean="0"/>
          </a:p>
          <a:p>
            <a:pPr algn="ctr">
              <a:buNone/>
            </a:pPr>
            <a:r>
              <a:rPr lang="en-US" dirty="0" err="1" smtClean="0"/>
              <a:t>Y</a:t>
            </a:r>
            <a:r>
              <a:rPr lang="en-US" baseline="-25000" dirty="0" err="1" smtClean="0"/>
              <a:t>t</a:t>
            </a:r>
            <a:r>
              <a:rPr lang="en-US" dirty="0" smtClean="0"/>
              <a:t> = A + B</a:t>
            </a:r>
            <a:r>
              <a:rPr lang="en-US" baseline="-25000" dirty="0" smtClean="0"/>
              <a:t>1</a:t>
            </a:r>
            <a:r>
              <a:rPr lang="en-US" dirty="0" smtClean="0"/>
              <a:t>Y</a:t>
            </a:r>
            <a:r>
              <a:rPr lang="en-US" baseline="-25000" dirty="0" smtClean="0"/>
              <a:t>t-1</a:t>
            </a:r>
            <a:r>
              <a:rPr lang="en-US" dirty="0" smtClean="0"/>
              <a:t> + B</a:t>
            </a:r>
            <a:r>
              <a:rPr lang="en-US" baseline="-25000" dirty="0" smtClean="0"/>
              <a:t>2</a:t>
            </a:r>
            <a:r>
              <a:rPr lang="en-US" dirty="0" smtClean="0"/>
              <a:t>Y</a:t>
            </a:r>
            <a:r>
              <a:rPr lang="en-US" baseline="-25000" dirty="0" smtClean="0"/>
              <a:t>t-2</a:t>
            </a:r>
            <a:r>
              <a:rPr lang="en-US" dirty="0" smtClean="0"/>
              <a:t> + … + </a:t>
            </a:r>
            <a:r>
              <a:rPr lang="en-US" dirty="0" err="1" smtClean="0"/>
              <a:t>B</a:t>
            </a:r>
            <a:r>
              <a:rPr lang="en-US" baseline="-25000" dirty="0" err="1" smtClean="0"/>
              <a:t>p</a:t>
            </a:r>
            <a:r>
              <a:rPr lang="en-US" dirty="0" err="1" smtClean="0"/>
              <a:t>Y</a:t>
            </a:r>
            <a:r>
              <a:rPr lang="en-US" baseline="-25000" dirty="0" err="1" smtClean="0"/>
              <a:t>t</a:t>
            </a:r>
            <a:r>
              <a:rPr lang="en-US" baseline="-25000" dirty="0" smtClean="0"/>
              <a:t>-p</a:t>
            </a:r>
            <a:r>
              <a:rPr lang="en-US" dirty="0" smtClean="0"/>
              <a:t> + </a:t>
            </a:r>
            <a:r>
              <a:rPr lang="ru-RU" dirty="0" err="1" smtClean="0"/>
              <a:t>ε</a:t>
            </a:r>
            <a:r>
              <a:rPr lang="en-US" baseline="-25000" dirty="0" smtClean="0"/>
              <a:t>t</a:t>
            </a:r>
            <a:endParaRPr lang="ru-RU" dirty="0" smtClean="0"/>
          </a:p>
          <a:p>
            <a:pPr>
              <a:buNone/>
            </a:pPr>
            <a:r>
              <a:rPr lang="ru-RU" sz="2800" dirty="0" smtClean="0"/>
              <a:t>	</a:t>
            </a:r>
          </a:p>
          <a:p>
            <a:pPr>
              <a:buNone/>
            </a:pPr>
            <a:endParaRPr lang="ru-RU" sz="2800" dirty="0" smtClean="0"/>
          </a:p>
          <a:p>
            <a:r>
              <a:rPr lang="ru-RU" sz="2800" dirty="0" smtClean="0"/>
              <a:t>Оценка влияния шоков</a:t>
            </a:r>
            <a:endParaRPr lang="ru-RU" sz="2800" dirty="0"/>
          </a:p>
        </p:txBody>
      </p:sp>
      <p:sp>
        <p:nvSpPr>
          <p:cNvPr id="2" name="Номер слайда 1"/>
          <p:cNvSpPr>
            <a:spLocks noGrp="1"/>
          </p:cNvSpPr>
          <p:nvPr>
            <p:ph type="sldNum" sz="quarter" idx="12"/>
          </p:nvPr>
        </p:nvSpPr>
        <p:spPr/>
        <p:txBody>
          <a:bodyPr/>
          <a:lstStyle/>
          <a:p>
            <a:fld id="{3C5742F6-5C4A-4004-9272-A057800933CE}" type="slidenum">
              <a:rPr lang="ru-RU" smtClean="0"/>
              <a:pPr/>
              <a:t>38</a:t>
            </a:fld>
            <a:endParaRPr lang="ru-R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572560" cy="1143000"/>
          </a:xfrm>
        </p:spPr>
        <p:txBody>
          <a:bodyPr>
            <a:noAutofit/>
          </a:bodyPr>
          <a:lstStyle/>
          <a:p>
            <a:r>
              <a:rPr lang="ru-RU" sz="3600" dirty="0" smtClean="0"/>
              <a:t>9. Другие подходы в </a:t>
            </a:r>
            <a:r>
              <a:rPr lang="ru-RU" sz="3600" dirty="0" err="1" smtClean="0"/>
              <a:t>макроэконометрике</a:t>
            </a:r>
            <a:endParaRPr lang="ru-RU" sz="3600" dirty="0"/>
          </a:p>
        </p:txBody>
      </p:sp>
      <p:sp>
        <p:nvSpPr>
          <p:cNvPr id="3" name="Содержимое 2"/>
          <p:cNvSpPr>
            <a:spLocks noGrp="1"/>
          </p:cNvSpPr>
          <p:nvPr>
            <p:ph idx="1"/>
          </p:nvPr>
        </p:nvSpPr>
        <p:spPr/>
        <p:txBody>
          <a:bodyPr/>
          <a:lstStyle/>
          <a:p>
            <a:endParaRPr lang="ru-RU" dirty="0" smtClean="0"/>
          </a:p>
          <a:p>
            <a:endParaRPr lang="ru-RU" dirty="0" smtClean="0"/>
          </a:p>
          <a:p>
            <a:r>
              <a:rPr lang="ru-RU" dirty="0" smtClean="0"/>
              <a:t>Подход Лондонской школы экономики (</a:t>
            </a:r>
            <a:r>
              <a:rPr lang="en-US" dirty="0" smtClean="0"/>
              <a:t>LSE)</a:t>
            </a:r>
          </a:p>
          <a:p>
            <a:endParaRPr lang="en-US" dirty="0" smtClean="0"/>
          </a:p>
          <a:p>
            <a:r>
              <a:rPr lang="ru-RU" dirty="0" smtClean="0"/>
              <a:t>Калибровка </a:t>
            </a:r>
            <a:endParaRPr lang="ru-RU" dirty="0"/>
          </a:p>
        </p:txBody>
      </p:sp>
      <p:sp>
        <p:nvSpPr>
          <p:cNvPr id="4" name="Номер слайда 3"/>
          <p:cNvSpPr>
            <a:spLocks noGrp="1"/>
          </p:cNvSpPr>
          <p:nvPr>
            <p:ph type="sldNum" sz="quarter" idx="12"/>
          </p:nvPr>
        </p:nvSpPr>
        <p:spPr/>
        <p:txBody>
          <a:bodyPr/>
          <a:lstStyle/>
          <a:p>
            <a:fld id="{3C5742F6-5C4A-4004-9272-A057800933CE}" type="slidenum">
              <a:rPr lang="ru-RU" smtClean="0"/>
              <a:pPr/>
              <a:t>39</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Что такое эконометрика?</a:t>
            </a:r>
            <a:endParaRPr lang="ru-RU" sz="3600" dirty="0"/>
          </a:p>
        </p:txBody>
      </p:sp>
      <p:sp>
        <p:nvSpPr>
          <p:cNvPr id="3" name="Содержимое 2"/>
          <p:cNvSpPr>
            <a:spLocks noGrp="1"/>
          </p:cNvSpPr>
          <p:nvPr>
            <p:ph idx="1"/>
          </p:nvPr>
        </p:nvSpPr>
        <p:spPr/>
        <p:txBody>
          <a:bodyPr>
            <a:normAutofit/>
          </a:bodyPr>
          <a:lstStyle/>
          <a:p>
            <a:r>
              <a:rPr lang="ru-RU" sz="2800" dirty="0" smtClean="0"/>
              <a:t>Эконометрика — наука, изучающая количественные и качественные экономические взаимосвязи с помощью математических и статистических методов и моделей</a:t>
            </a:r>
            <a:r>
              <a:rPr lang="en-US" sz="2800" dirty="0" smtClean="0"/>
              <a:t> (</a:t>
            </a:r>
            <a:r>
              <a:rPr lang="ru-RU" sz="2800" dirty="0" err="1" smtClean="0"/>
              <a:t>Википедия</a:t>
            </a:r>
            <a:r>
              <a:rPr lang="ru-RU" sz="2800" dirty="0" smtClean="0"/>
              <a:t>).</a:t>
            </a:r>
          </a:p>
          <a:p>
            <a:r>
              <a:rPr lang="en-US" sz="2800" dirty="0" smtClean="0"/>
              <a:t>Econometrics is the application of statistical methods to economic data and is described as the branch of economics that aims to give empirical content to economic relations</a:t>
            </a:r>
            <a:r>
              <a:rPr lang="ru-RU" sz="2800" dirty="0" smtClean="0"/>
              <a:t> (</a:t>
            </a:r>
            <a:r>
              <a:rPr lang="en-US" sz="2800" dirty="0" smtClean="0"/>
              <a:t>Wikipedia).</a:t>
            </a:r>
            <a:endParaRPr lang="ru-RU" sz="2800" dirty="0"/>
          </a:p>
        </p:txBody>
      </p:sp>
      <p:sp>
        <p:nvSpPr>
          <p:cNvPr id="4" name="Номер слайда 3"/>
          <p:cNvSpPr>
            <a:spLocks noGrp="1"/>
          </p:cNvSpPr>
          <p:nvPr>
            <p:ph type="sldNum" sz="quarter" idx="12"/>
          </p:nvPr>
        </p:nvSpPr>
        <p:spPr/>
        <p:txBody>
          <a:bodyPr/>
          <a:lstStyle/>
          <a:p>
            <a:fld id="{3C5742F6-5C4A-4004-9272-A057800933CE}" type="slidenum">
              <a:rPr lang="ru-RU" smtClean="0"/>
              <a:pPr/>
              <a:t>4</a:t>
            </a:fld>
            <a:endParaRPr lang="ru-R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57200" y="0"/>
            <a:ext cx="8229600" cy="1142984"/>
          </a:xfrm>
        </p:spPr>
        <p:txBody>
          <a:bodyPr>
            <a:normAutofit/>
          </a:bodyPr>
          <a:lstStyle/>
          <a:p>
            <a:r>
              <a:rPr lang="ru-RU" sz="2400" dirty="0" smtClean="0">
                <a:hlinkClick r:id="rId2" action="ppaction://hlinkfile"/>
              </a:rPr>
              <a:t>10. Микроэконометрика</a:t>
            </a:r>
            <a:r>
              <a:rPr lang="ru-RU" sz="2400" dirty="0" smtClean="0"/>
              <a:t/>
            </a:r>
            <a:br>
              <a:rPr lang="ru-RU" sz="2400" dirty="0" smtClean="0"/>
            </a:br>
            <a:r>
              <a:rPr lang="en-US" sz="2400" dirty="0" smtClean="0"/>
              <a:t>2000</a:t>
            </a:r>
            <a:r>
              <a:rPr lang="ru-RU" sz="2400" dirty="0" smtClean="0"/>
              <a:t> – </a:t>
            </a:r>
            <a:r>
              <a:rPr lang="ru-RU" sz="2400" dirty="0" err="1" smtClean="0"/>
              <a:t>Деймс</a:t>
            </a:r>
            <a:r>
              <a:rPr lang="ru-RU" sz="2400" dirty="0" smtClean="0"/>
              <a:t> </a:t>
            </a:r>
            <a:r>
              <a:rPr lang="ru-RU" sz="2400" dirty="0" err="1" smtClean="0"/>
              <a:t>Хекман</a:t>
            </a:r>
            <a:r>
              <a:rPr lang="ru-RU" sz="2400" dirty="0" smtClean="0"/>
              <a:t>, </a:t>
            </a:r>
            <a:r>
              <a:rPr lang="ru-RU" sz="2400" dirty="0" err="1" smtClean="0"/>
              <a:t>Дэниел</a:t>
            </a:r>
            <a:r>
              <a:rPr lang="ru-RU" sz="2400" dirty="0" smtClean="0"/>
              <a:t> </a:t>
            </a:r>
            <a:r>
              <a:rPr lang="ru-RU" sz="2400" dirty="0" err="1" smtClean="0"/>
              <a:t>Макфадден</a:t>
            </a:r>
            <a:endParaRPr lang="ru-RU" sz="2400" dirty="0" smtClean="0"/>
          </a:p>
        </p:txBody>
      </p:sp>
      <p:sp>
        <p:nvSpPr>
          <p:cNvPr id="3075" name="Объект 2"/>
          <p:cNvSpPr>
            <a:spLocks noGrp="1"/>
          </p:cNvSpPr>
          <p:nvPr>
            <p:ph sz="half" idx="1"/>
          </p:nvPr>
        </p:nvSpPr>
        <p:spPr>
          <a:xfrm>
            <a:off x="468313" y="1125538"/>
            <a:ext cx="4038600" cy="5534025"/>
          </a:xfrm>
        </p:spPr>
        <p:txBody>
          <a:bodyPr/>
          <a:lstStyle/>
          <a:p>
            <a:pPr marL="0" indent="0">
              <a:buFont typeface="Arial" charset="0"/>
              <a:buNone/>
            </a:pPr>
            <a:r>
              <a:rPr lang="en-US" sz="2400" dirty="0" smtClean="0"/>
              <a:t>Daniel L. McFadden</a:t>
            </a:r>
            <a:r>
              <a:rPr lang="ru-RU" sz="2400" dirty="0" smtClean="0"/>
              <a:t>, 1937-</a:t>
            </a:r>
          </a:p>
          <a:p>
            <a:pPr marL="0" indent="0">
              <a:buFont typeface="Arial" charset="0"/>
              <a:buNone/>
            </a:pPr>
            <a:r>
              <a:rPr lang="en-US" sz="2400" dirty="0" smtClean="0"/>
              <a:t>"for his development of theory and methods for analyzing discrete choice"</a:t>
            </a:r>
            <a:endParaRPr lang="ru-RU" sz="2400" dirty="0" smtClean="0"/>
          </a:p>
          <a:p>
            <a:pPr marL="0" indent="0">
              <a:buFont typeface="Arial" charset="0"/>
              <a:buNone/>
            </a:pPr>
            <a:endParaRPr lang="ru-RU" dirty="0" smtClean="0"/>
          </a:p>
        </p:txBody>
      </p:sp>
      <p:sp>
        <p:nvSpPr>
          <p:cNvPr id="4" name="Объект 3"/>
          <p:cNvSpPr>
            <a:spLocks noGrp="1"/>
          </p:cNvSpPr>
          <p:nvPr>
            <p:ph sz="half" idx="2"/>
          </p:nvPr>
        </p:nvSpPr>
        <p:spPr>
          <a:xfrm>
            <a:off x="4787900" y="1052513"/>
            <a:ext cx="4038600" cy="5607050"/>
          </a:xfrm>
        </p:spPr>
        <p:txBody>
          <a:bodyPr/>
          <a:lstStyle/>
          <a:p>
            <a:pPr marL="0" indent="0">
              <a:buFont typeface="Arial" pitchFamily="34" charset="0"/>
              <a:buNone/>
              <a:defRPr/>
            </a:pPr>
            <a:r>
              <a:rPr lang="en-US" sz="2400" dirty="0"/>
              <a:t>James J. Heckman</a:t>
            </a:r>
            <a:r>
              <a:rPr lang="ru-RU" sz="2400" dirty="0"/>
              <a:t>,</a:t>
            </a:r>
            <a:r>
              <a:rPr lang="en-US" sz="2400" dirty="0"/>
              <a:t> </a:t>
            </a:r>
            <a:r>
              <a:rPr lang="ru-RU" sz="2400" dirty="0"/>
              <a:t>1944-</a:t>
            </a:r>
          </a:p>
          <a:p>
            <a:pPr marL="0" indent="0">
              <a:buFont typeface="Arial" pitchFamily="34" charset="0"/>
              <a:buNone/>
              <a:defRPr/>
            </a:pPr>
            <a:r>
              <a:rPr lang="en-US" sz="2400" dirty="0"/>
              <a:t>"for his development of theory and methods for analyzing selective samples"</a:t>
            </a:r>
            <a:endParaRPr lang="ru-RU" sz="2400" dirty="0"/>
          </a:p>
          <a:p>
            <a:pPr>
              <a:defRPr/>
            </a:pPr>
            <a:endParaRPr lang="en-US" dirty="0"/>
          </a:p>
          <a:p>
            <a:pPr marL="0" indent="0">
              <a:buFont typeface="Arial" charset="0"/>
              <a:buNone/>
              <a:defRPr/>
            </a:pPr>
            <a:endParaRPr lang="ru-RU" dirty="0"/>
          </a:p>
        </p:txBody>
      </p:sp>
      <p:pic>
        <p:nvPicPr>
          <p:cNvPr id="3077" name="Picture 2" descr="C:\Users\Папа\Слава 18.06.14\Библиотека\Экономисты\Photo\heckman_postcard.jpg"/>
          <p:cNvPicPr>
            <a:picLocks noChangeAspect="1" noChangeArrowheads="1"/>
          </p:cNvPicPr>
          <p:nvPr/>
        </p:nvPicPr>
        <p:blipFill>
          <a:blip r:embed="rId3"/>
          <a:srcRect/>
          <a:stretch>
            <a:fillRect/>
          </a:stretch>
        </p:blipFill>
        <p:spPr bwMode="auto">
          <a:xfrm>
            <a:off x="5651500" y="2924175"/>
            <a:ext cx="2546350" cy="3600450"/>
          </a:xfrm>
          <a:prstGeom prst="rect">
            <a:avLst/>
          </a:prstGeom>
          <a:noFill/>
          <a:ln w="9525">
            <a:noFill/>
            <a:miter lim="800000"/>
            <a:headEnd/>
            <a:tailEnd/>
          </a:ln>
        </p:spPr>
      </p:pic>
      <p:pic>
        <p:nvPicPr>
          <p:cNvPr id="3078" name="Picture 2" descr="C:\Users\Папа\Слава 18.06.14\Библиотека\Экономисты\Photo\mcfadden_postcard.jpg"/>
          <p:cNvPicPr>
            <a:picLocks noChangeAspect="1" noChangeArrowheads="1"/>
          </p:cNvPicPr>
          <p:nvPr/>
        </p:nvPicPr>
        <p:blipFill>
          <a:blip r:embed="rId4"/>
          <a:srcRect/>
          <a:stretch>
            <a:fillRect/>
          </a:stretch>
        </p:blipFill>
        <p:spPr bwMode="auto">
          <a:xfrm>
            <a:off x="971550" y="2924175"/>
            <a:ext cx="2546350" cy="36004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ъект 3"/>
          <p:cNvSpPr>
            <a:spLocks noGrp="1"/>
          </p:cNvSpPr>
          <p:nvPr>
            <p:ph sz="half" idx="4294967295"/>
          </p:nvPr>
        </p:nvSpPr>
        <p:spPr>
          <a:xfrm>
            <a:off x="827088" y="765175"/>
            <a:ext cx="7848600" cy="5184775"/>
          </a:xfrm>
        </p:spPr>
        <p:txBody>
          <a:bodyPr/>
          <a:lstStyle/>
          <a:p>
            <a:pPr marL="0" indent="0">
              <a:buFont typeface="Arial" charset="0"/>
              <a:buNone/>
              <a:defRPr/>
            </a:pPr>
            <a:r>
              <a:rPr lang="ru-RU" sz="2400" dirty="0" err="1" smtClean="0"/>
              <a:t>Хекман</a:t>
            </a:r>
            <a:r>
              <a:rPr lang="ru-RU" sz="2400" dirty="0" smtClean="0"/>
              <a:t>:</a:t>
            </a:r>
          </a:p>
          <a:p>
            <a:pPr marL="0" indent="0">
              <a:buFont typeface="Arial" charset="0"/>
              <a:buNone/>
              <a:defRPr/>
            </a:pPr>
            <a:endParaRPr lang="ru-RU" sz="2000" dirty="0" smtClean="0"/>
          </a:p>
          <a:p>
            <a:pPr marL="0" indent="0">
              <a:buFont typeface="Arial" charset="0"/>
              <a:buNone/>
              <a:defRPr/>
            </a:pPr>
            <a:r>
              <a:rPr lang="en-US" sz="2800" dirty="0" smtClean="0"/>
              <a:t>In 1985, using his own method to study the connection between work and wages &lt;…&gt;, Heckman found a bigger elasticity of labor supply  among American men than had previously been thought to exist. That was because a given increase in wages did not just cause an increase in hours among those already working, but also caused relatively low-wage workers to reenter the labor market and get jobs (CE)</a:t>
            </a:r>
            <a:endParaRPr lang="ru-RU" sz="280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ъект 3"/>
          <p:cNvSpPr>
            <a:spLocks noGrp="1"/>
          </p:cNvSpPr>
          <p:nvPr>
            <p:ph sz="half" idx="4294967295"/>
          </p:nvPr>
        </p:nvSpPr>
        <p:spPr>
          <a:xfrm>
            <a:off x="539750" y="1052513"/>
            <a:ext cx="8064500" cy="4321175"/>
          </a:xfrm>
        </p:spPr>
        <p:txBody>
          <a:bodyPr/>
          <a:lstStyle/>
          <a:p>
            <a:pPr marL="0" indent="0">
              <a:buFont typeface="Arial" charset="0"/>
              <a:buNone/>
              <a:defRPr/>
            </a:pPr>
            <a:r>
              <a:rPr lang="ru-RU" sz="2400" dirty="0" err="1" smtClean="0"/>
              <a:t>Макфадден</a:t>
            </a:r>
            <a:r>
              <a:rPr lang="ru-RU" sz="2400" dirty="0" smtClean="0"/>
              <a:t>:</a:t>
            </a:r>
          </a:p>
          <a:p>
            <a:pPr marL="0" indent="0">
              <a:buFont typeface="Arial" charset="0"/>
              <a:buNone/>
              <a:defRPr/>
            </a:pPr>
            <a:endParaRPr lang="ru-RU" sz="2400" dirty="0" smtClean="0"/>
          </a:p>
          <a:p>
            <a:pPr marL="0" indent="0">
              <a:buFont typeface="Arial" charset="0"/>
              <a:buNone/>
              <a:defRPr/>
            </a:pPr>
            <a:r>
              <a:rPr lang="en-US" sz="2800" dirty="0" smtClean="0"/>
              <a:t>McFadden tested his model with data on people’s transportation choices before the Bay Area Rapid Transit (BART) system was built in the San Francisco Bay Area. While the official forecast was 15 percent, McFadden used his model to predict that only 6.3 percent of Bay Area travelers would use BART. The actual number turned out to be 6.2 percent</a:t>
            </a:r>
            <a:r>
              <a:rPr lang="ru-RU" sz="2800" dirty="0" smtClean="0"/>
              <a:t> (</a:t>
            </a:r>
            <a:r>
              <a:rPr lang="en-US" sz="2800" dirty="0" smtClean="0"/>
              <a:t>CE)</a:t>
            </a:r>
            <a:endParaRPr lang="ru-RU" sz="2800" dirty="0" smtClean="0"/>
          </a:p>
          <a:p>
            <a:pPr>
              <a:defRPr/>
            </a:pPr>
            <a:endParaRPr lang="ru-RU"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3600" dirty="0" smtClean="0"/>
              <a:t>11. Другие Нобелевские лауреаты</a:t>
            </a:r>
            <a:br>
              <a:rPr lang="ru-RU" sz="3600" dirty="0" smtClean="0"/>
            </a:br>
            <a:r>
              <a:rPr lang="ru-RU" sz="3600" dirty="0" smtClean="0"/>
              <a:t>в области эконометрики</a:t>
            </a:r>
            <a:endParaRPr lang="ru-RU" sz="3600" dirty="0"/>
          </a:p>
        </p:txBody>
      </p:sp>
      <p:sp>
        <p:nvSpPr>
          <p:cNvPr id="4" name="Содержимое 3"/>
          <p:cNvSpPr>
            <a:spLocks noGrp="1"/>
          </p:cNvSpPr>
          <p:nvPr>
            <p:ph idx="1"/>
          </p:nvPr>
        </p:nvSpPr>
        <p:spPr/>
        <p:txBody>
          <a:bodyPr>
            <a:normAutofit fontScale="92500" lnSpcReduction="20000"/>
          </a:bodyPr>
          <a:lstStyle/>
          <a:p>
            <a:pPr>
              <a:buNone/>
            </a:pPr>
            <a:r>
              <a:rPr lang="ru-RU" dirty="0" smtClean="0"/>
              <a:t>Роберт </a:t>
            </a:r>
            <a:r>
              <a:rPr lang="ru-RU" dirty="0" err="1" smtClean="0"/>
              <a:t>Энгл</a:t>
            </a:r>
            <a:r>
              <a:rPr lang="ru-RU" dirty="0" smtClean="0"/>
              <a:t> – предложил методы для анализа рядов данных с переменными средними значениями и дисперсией </a:t>
            </a:r>
          </a:p>
          <a:p>
            <a:endParaRPr lang="ru-RU" dirty="0" smtClean="0"/>
          </a:p>
          <a:p>
            <a:pPr>
              <a:buNone/>
            </a:pPr>
            <a:r>
              <a:rPr lang="ru-RU" dirty="0" err="1" smtClean="0"/>
              <a:t>Клайв</a:t>
            </a:r>
            <a:r>
              <a:rPr lang="ru-RU" dirty="0" smtClean="0"/>
              <a:t> </a:t>
            </a:r>
            <a:r>
              <a:rPr lang="ru-RU" dirty="0" err="1" smtClean="0"/>
              <a:t>Грейнджер</a:t>
            </a:r>
            <a:r>
              <a:rPr lang="ru-RU" dirty="0" smtClean="0"/>
              <a:t> – разработал методы анализа нестационарных временных рядов с общими трендами</a:t>
            </a:r>
          </a:p>
          <a:p>
            <a:pPr>
              <a:buNone/>
            </a:pPr>
            <a:endParaRPr lang="ru-RU" dirty="0" smtClean="0"/>
          </a:p>
          <a:p>
            <a:pPr>
              <a:buNone/>
            </a:pPr>
            <a:r>
              <a:rPr lang="ru-RU" dirty="0" smtClean="0"/>
              <a:t>Ларс Питер </a:t>
            </a:r>
            <a:r>
              <a:rPr lang="ru-RU" dirty="0" err="1" smtClean="0"/>
              <a:t>Хансен</a:t>
            </a:r>
            <a:r>
              <a:rPr lang="ru-RU" dirty="0" smtClean="0"/>
              <a:t> - разработал обобщенный метод моментов (</a:t>
            </a:r>
            <a:r>
              <a:rPr lang="en-US" dirty="0" smtClean="0"/>
              <a:t>GMM)</a:t>
            </a:r>
            <a:r>
              <a:rPr lang="ru-RU" dirty="0" smtClean="0"/>
              <a:t>, в частности удобный для анализа финансовых рынков</a:t>
            </a:r>
          </a:p>
          <a:p>
            <a:endParaRPr lang="ru-RU" dirty="0"/>
          </a:p>
        </p:txBody>
      </p:sp>
      <p:sp>
        <p:nvSpPr>
          <p:cNvPr id="2" name="Номер слайда 1"/>
          <p:cNvSpPr>
            <a:spLocks noGrp="1"/>
          </p:cNvSpPr>
          <p:nvPr>
            <p:ph type="sldNum" sz="quarter" idx="12"/>
          </p:nvPr>
        </p:nvSpPr>
        <p:spPr/>
        <p:txBody>
          <a:bodyPr/>
          <a:lstStyle/>
          <a:p>
            <a:fld id="{3C5742F6-5C4A-4004-9272-A057800933CE}" type="slidenum">
              <a:rPr lang="ru-RU" smtClean="0"/>
              <a:pPr/>
              <a:t>43</a:t>
            </a:fld>
            <a:endParaRPr lang="ru-RU"/>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 декабре:</a:t>
            </a:r>
            <a:endParaRPr lang="ru-RU" dirty="0"/>
          </a:p>
        </p:txBody>
      </p:sp>
      <p:sp>
        <p:nvSpPr>
          <p:cNvPr id="3" name="Содержимое 2"/>
          <p:cNvSpPr>
            <a:spLocks noGrp="1"/>
          </p:cNvSpPr>
          <p:nvPr>
            <p:ph idx="1"/>
          </p:nvPr>
        </p:nvSpPr>
        <p:spPr>
          <a:xfrm>
            <a:off x="0" y="1600200"/>
            <a:ext cx="9144000" cy="4525963"/>
          </a:xfrm>
        </p:spPr>
        <p:txBody>
          <a:bodyPr/>
          <a:lstStyle/>
          <a:p>
            <a:pPr>
              <a:buNone/>
            </a:pPr>
            <a:endParaRPr lang="ru-RU" dirty="0" smtClean="0"/>
          </a:p>
          <a:p>
            <a:pPr algn="ctr">
              <a:buNone/>
            </a:pPr>
            <a:r>
              <a:rPr lang="ru-RU" dirty="0" smtClean="0"/>
              <a:t>12 и 14 декабря будут лекции!!</a:t>
            </a:r>
          </a:p>
          <a:p>
            <a:pPr algn="ctr">
              <a:buNone/>
            </a:pPr>
            <a:endParaRPr lang="ru-RU" dirty="0" smtClean="0"/>
          </a:p>
          <a:p>
            <a:pPr algn="ctr">
              <a:buNone/>
            </a:pPr>
            <a:r>
              <a:rPr lang="ru-RU" dirty="0" smtClean="0"/>
              <a:t>Темы: </a:t>
            </a:r>
          </a:p>
          <a:p>
            <a:pPr algn="ctr"/>
            <a:r>
              <a:rPr lang="ru-RU" sz="2800" dirty="0" smtClean="0"/>
              <a:t>математические инструменты экономического анализа </a:t>
            </a:r>
          </a:p>
          <a:p>
            <a:pPr algn="ctr"/>
            <a:r>
              <a:rPr lang="ru-RU" sz="2800" dirty="0" smtClean="0"/>
              <a:t>микроэкономика</a:t>
            </a:r>
          </a:p>
          <a:p>
            <a:pPr algn="ctr">
              <a:buNone/>
            </a:pPr>
            <a:endParaRPr lang="ru-RU" dirty="0" smtClean="0"/>
          </a:p>
          <a:p>
            <a:pPr algn="ctr">
              <a:buNone/>
            </a:pPr>
            <a:endParaRPr lang="ru-RU" dirty="0"/>
          </a:p>
        </p:txBody>
      </p:sp>
      <p:sp>
        <p:nvSpPr>
          <p:cNvPr id="4" name="Номер слайда 3"/>
          <p:cNvSpPr>
            <a:spLocks noGrp="1"/>
          </p:cNvSpPr>
          <p:nvPr>
            <p:ph type="sldNum" sz="quarter" idx="12"/>
          </p:nvPr>
        </p:nvSpPr>
        <p:spPr/>
        <p:txBody>
          <a:bodyPr/>
          <a:lstStyle/>
          <a:p>
            <a:fld id="{3C5742F6-5C4A-4004-9272-A057800933CE}" type="slidenum">
              <a:rPr lang="ru-RU" smtClean="0"/>
              <a:pPr/>
              <a:t>44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868346"/>
          </a:xfrm>
        </p:spPr>
        <p:txBody>
          <a:bodyPr>
            <a:normAutofit/>
          </a:bodyPr>
          <a:lstStyle/>
          <a:p>
            <a:r>
              <a:rPr lang="ru-RU" sz="3600" dirty="0" smtClean="0"/>
              <a:t>Теория и наблюдение </a:t>
            </a:r>
            <a:endParaRPr lang="ru-RU" sz="3600" dirty="0"/>
          </a:p>
        </p:txBody>
      </p:sp>
      <p:sp>
        <p:nvSpPr>
          <p:cNvPr id="3" name="Содержимое 2"/>
          <p:cNvSpPr>
            <a:spLocks noGrp="1"/>
          </p:cNvSpPr>
          <p:nvPr>
            <p:ph idx="1"/>
          </p:nvPr>
        </p:nvSpPr>
        <p:spPr>
          <a:xfrm>
            <a:off x="285720" y="1000108"/>
            <a:ext cx="8572560" cy="5857892"/>
          </a:xfrm>
        </p:spPr>
        <p:txBody>
          <a:bodyPr>
            <a:normAutofit fontScale="85000" lnSpcReduction="20000"/>
          </a:bodyPr>
          <a:lstStyle/>
          <a:p>
            <a:r>
              <a:rPr lang="ru-RU" dirty="0" smtClean="0"/>
              <a:t>Основатели эконометрики рассматривали свою науку как творческий синтез теории и наблюдения, с помощью которого можно было бы достигать почти любого результата: открывать новые экономические законы и создавать новые экономические теории, а также оценивать старые закономерности и проверять старые теории.  Этот оптимизм основывался на необычайной вере в количественные методы и уверенность в том, что эконометрика обладает всеми свойствами прикладной науки</a:t>
            </a:r>
            <a:r>
              <a:rPr lang="en-US" dirty="0" smtClean="0"/>
              <a:t>.</a:t>
            </a:r>
          </a:p>
          <a:p>
            <a:r>
              <a:rPr lang="ru-RU" dirty="0" smtClean="0"/>
              <a:t>Располагая общим инструментарием, эконометрики все же должны были разработать свои собственные статистические решения для того, чтобы соединить условия, требуемые теорией, и условиями, при которых собраны данные. </a:t>
            </a:r>
          </a:p>
          <a:p>
            <a:pPr>
              <a:buNone/>
            </a:pPr>
            <a:r>
              <a:rPr lang="ru-RU" dirty="0" smtClean="0"/>
              <a:t>(</a:t>
            </a:r>
            <a:r>
              <a:rPr lang="en-US" dirty="0" smtClean="0"/>
              <a:t>Morgan) </a:t>
            </a:r>
            <a:endParaRPr lang="ru-RU" dirty="0" smtClean="0"/>
          </a:p>
        </p:txBody>
      </p:sp>
      <p:sp>
        <p:nvSpPr>
          <p:cNvPr id="4" name="Номер слайда 3"/>
          <p:cNvSpPr>
            <a:spLocks noGrp="1"/>
          </p:cNvSpPr>
          <p:nvPr>
            <p:ph type="sldNum" sz="quarter" idx="12"/>
          </p:nvPr>
        </p:nvSpPr>
        <p:spPr/>
        <p:txBody>
          <a:bodyPr/>
          <a:lstStyle/>
          <a:p>
            <a:fld id="{3C5742F6-5C4A-4004-9272-A057800933CE}" type="slidenum">
              <a:rPr lang="ru-RU" smtClean="0"/>
              <a:pPr/>
              <a:t>5</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Эконометрика и статистическая экономика</a:t>
            </a:r>
            <a:endParaRPr lang="ru-RU" sz="3600" dirty="0"/>
          </a:p>
        </p:txBody>
      </p:sp>
      <p:sp>
        <p:nvSpPr>
          <p:cNvPr id="5" name="Содержимое 4"/>
          <p:cNvSpPr>
            <a:spLocks noGrp="1"/>
          </p:cNvSpPr>
          <p:nvPr>
            <p:ph idx="1"/>
          </p:nvPr>
        </p:nvSpPr>
        <p:spPr/>
        <p:txBody>
          <a:bodyPr>
            <a:normAutofit fontScale="85000" lnSpcReduction="20000"/>
          </a:bodyPr>
          <a:lstStyle/>
          <a:p>
            <a:r>
              <a:rPr lang="ru-RU" dirty="0" smtClean="0"/>
              <a:t>К 1950 годам эконометрика уже полностью отделилась от статистической экономики. Различие между ними лучше всего видно по их отношению к теории и методам вывода. Статистическая экономика верит, что регулярности и соотношения появляются в девственно чистом виде из мутного водоворота данных.  Эконометрики же считают, что данные выдадут свои секреты только если их сопоставить с теорией (в форме хорошо определенных эконометрических моделей</a:t>
            </a:r>
            <a:r>
              <a:rPr lang="en-US" dirty="0" smtClean="0"/>
              <a:t> </a:t>
            </a:r>
            <a:r>
              <a:rPr lang="ru-RU" dirty="0" smtClean="0"/>
              <a:t>) и применить методы вероятностного вывода.  </a:t>
            </a:r>
          </a:p>
          <a:p>
            <a:pPr>
              <a:buNone/>
            </a:pPr>
            <a:r>
              <a:rPr lang="ru-RU" dirty="0" smtClean="0"/>
              <a:t>(</a:t>
            </a:r>
            <a:r>
              <a:rPr lang="en-US" dirty="0" smtClean="0"/>
              <a:t>Morgan)</a:t>
            </a:r>
            <a:endParaRPr lang="ru-RU" dirty="0"/>
          </a:p>
        </p:txBody>
      </p:sp>
      <p:sp>
        <p:nvSpPr>
          <p:cNvPr id="4" name="Номер слайда 3"/>
          <p:cNvSpPr>
            <a:spLocks noGrp="1"/>
          </p:cNvSpPr>
          <p:nvPr>
            <p:ph type="sldNum" sz="quarter" idx="12"/>
          </p:nvPr>
        </p:nvSpPr>
        <p:spPr/>
        <p:txBody>
          <a:bodyPr/>
          <a:lstStyle/>
          <a:p>
            <a:fld id="{3C5742F6-5C4A-4004-9272-A057800933CE}" type="slidenum">
              <a:rPr lang="ru-RU" smtClean="0"/>
              <a:pPr/>
              <a:t>6</a:t>
            </a:fld>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ru-RU" sz="3600" dirty="0" smtClean="0"/>
              <a:t>Структура лекции</a:t>
            </a:r>
            <a:endParaRPr lang="ru-RU" sz="3600" dirty="0"/>
          </a:p>
        </p:txBody>
      </p:sp>
      <p:sp>
        <p:nvSpPr>
          <p:cNvPr id="3" name="Содержимое 2"/>
          <p:cNvSpPr>
            <a:spLocks noGrp="1"/>
          </p:cNvSpPr>
          <p:nvPr>
            <p:ph idx="1"/>
          </p:nvPr>
        </p:nvSpPr>
        <p:spPr>
          <a:xfrm>
            <a:off x="428596" y="1357298"/>
            <a:ext cx="8229600" cy="5072098"/>
          </a:xfrm>
        </p:spPr>
        <p:txBody>
          <a:bodyPr>
            <a:normAutofit fontScale="92500" lnSpcReduction="10000"/>
          </a:bodyPr>
          <a:lstStyle/>
          <a:p>
            <a:pPr marL="457200" indent="-457200">
              <a:buFont typeface="+mj-lt"/>
              <a:buAutoNum type="arabicPeriod"/>
            </a:pPr>
            <a:r>
              <a:rPr lang="ru-RU" sz="2400" dirty="0" smtClean="0"/>
              <a:t>Теория и эксперимент</a:t>
            </a:r>
          </a:p>
          <a:p>
            <a:pPr marL="457200" indent="-457200">
              <a:buFont typeface="+mj-lt"/>
              <a:buAutoNum type="arabicPeriod"/>
            </a:pPr>
            <a:r>
              <a:rPr lang="ru-RU" sz="2400" dirty="0" smtClean="0"/>
              <a:t>Что такое вероятность?</a:t>
            </a:r>
          </a:p>
          <a:p>
            <a:pPr marL="457200" indent="-457200">
              <a:buFont typeface="+mj-lt"/>
              <a:buAutoNum type="arabicPeriod"/>
            </a:pPr>
            <a:r>
              <a:rPr lang="ru-RU" sz="2400" dirty="0" smtClean="0"/>
              <a:t>Что такое математическая статистика?</a:t>
            </a:r>
          </a:p>
          <a:p>
            <a:pPr marL="457200" indent="-457200">
              <a:buFont typeface="+mj-lt"/>
              <a:buAutoNum type="arabicPeriod"/>
            </a:pPr>
            <a:r>
              <a:rPr lang="ru-RU" sz="2400" dirty="0" smtClean="0"/>
              <a:t>Развитие математической статистики в конце </a:t>
            </a:r>
            <a:r>
              <a:rPr lang="en-US" sz="2400" dirty="0" smtClean="0"/>
              <a:t>XIX</a:t>
            </a:r>
            <a:r>
              <a:rPr lang="ru-RU" sz="2400" dirty="0" smtClean="0"/>
              <a:t> </a:t>
            </a:r>
            <a:r>
              <a:rPr lang="en-US" sz="2400" dirty="0" smtClean="0"/>
              <a:t>–</a:t>
            </a:r>
            <a:r>
              <a:rPr lang="ru-RU" sz="2400" dirty="0" smtClean="0"/>
              <a:t> начале </a:t>
            </a:r>
            <a:r>
              <a:rPr lang="en-US" sz="2400" dirty="0" smtClean="0"/>
              <a:t>XX</a:t>
            </a:r>
            <a:r>
              <a:rPr lang="ru-RU" sz="2400" dirty="0" smtClean="0"/>
              <a:t> века</a:t>
            </a:r>
          </a:p>
          <a:p>
            <a:pPr marL="457200" indent="-457200">
              <a:buFont typeface="+mj-lt"/>
              <a:buAutoNum type="arabicPeriod"/>
            </a:pPr>
            <a:r>
              <a:rPr lang="ru-RU" sz="2400" dirty="0" smtClean="0"/>
              <a:t>Предыстория эконометрики</a:t>
            </a:r>
            <a:r>
              <a:rPr lang="en-US" sz="2400" dirty="0" smtClean="0"/>
              <a:t> </a:t>
            </a:r>
            <a:r>
              <a:rPr lang="ru-RU" sz="2400" dirty="0" smtClean="0"/>
              <a:t>и споры о применимости вероятностных методов в экономике</a:t>
            </a:r>
          </a:p>
          <a:p>
            <a:pPr marL="457200" indent="-457200">
              <a:buFont typeface="+mj-lt"/>
              <a:buAutoNum type="arabicPeriod"/>
            </a:pPr>
            <a:r>
              <a:rPr lang="ru-RU" sz="2400" dirty="0" smtClean="0"/>
              <a:t>Революция </a:t>
            </a:r>
            <a:r>
              <a:rPr lang="ru-RU" sz="2400" dirty="0" err="1" smtClean="0"/>
              <a:t>Ховельмо</a:t>
            </a:r>
            <a:endParaRPr lang="ru-RU" sz="2400" dirty="0" smtClean="0"/>
          </a:p>
          <a:p>
            <a:pPr marL="457200" indent="-457200">
              <a:buFont typeface="+mj-lt"/>
              <a:buAutoNum type="arabicPeriod"/>
            </a:pPr>
            <a:r>
              <a:rPr lang="ru-RU" sz="2400" dirty="0" smtClean="0"/>
              <a:t>Комиссия </a:t>
            </a:r>
            <a:r>
              <a:rPr lang="ru-RU" sz="2400" dirty="0" err="1" smtClean="0"/>
              <a:t>Коулса</a:t>
            </a:r>
            <a:r>
              <a:rPr lang="ru-RU" sz="2400" dirty="0" smtClean="0"/>
              <a:t>  и большие модели  </a:t>
            </a:r>
            <a:r>
              <a:rPr lang="en-US" sz="2400" dirty="0" smtClean="0"/>
              <a:t> </a:t>
            </a:r>
            <a:endParaRPr lang="ru-RU" sz="2400" dirty="0" smtClean="0"/>
          </a:p>
          <a:p>
            <a:pPr marL="457200" indent="-457200">
              <a:buFont typeface="+mj-lt"/>
              <a:buAutoNum type="arabicPeriod"/>
            </a:pPr>
            <a:r>
              <a:rPr lang="ru-RU" sz="2400" dirty="0" smtClean="0"/>
              <a:t>Эконометрика рациональных ожиданий</a:t>
            </a:r>
          </a:p>
          <a:p>
            <a:pPr marL="457200" indent="-457200">
              <a:buFont typeface="+mj-lt"/>
              <a:buAutoNum type="arabicPeriod"/>
            </a:pPr>
            <a:r>
              <a:rPr lang="ru-RU" sz="2400" dirty="0" smtClean="0"/>
              <a:t>Другие подходы (</a:t>
            </a:r>
            <a:r>
              <a:rPr lang="en-US" sz="2400" dirty="0" smtClean="0"/>
              <a:t>LSE, </a:t>
            </a:r>
            <a:r>
              <a:rPr lang="ru-RU" sz="2400" dirty="0" smtClean="0"/>
              <a:t>калибровка)</a:t>
            </a:r>
          </a:p>
          <a:p>
            <a:pPr marL="457200" indent="-457200">
              <a:buFont typeface="+mj-lt"/>
              <a:buAutoNum type="arabicPeriod"/>
            </a:pPr>
            <a:r>
              <a:rPr lang="ru-RU" sz="2400" dirty="0" smtClean="0"/>
              <a:t>Микроэконометрика </a:t>
            </a:r>
          </a:p>
          <a:p>
            <a:pPr marL="457200" indent="-457200">
              <a:buFont typeface="+mj-lt"/>
              <a:buAutoNum type="arabicPeriod"/>
            </a:pPr>
            <a:r>
              <a:rPr lang="ru-RU" sz="2400" dirty="0" smtClean="0"/>
              <a:t>Другие Нобелевские премии в области эконометрики </a:t>
            </a:r>
          </a:p>
          <a:p>
            <a:pPr>
              <a:buNone/>
            </a:pPr>
            <a:endParaRPr lang="ru-RU" dirty="0"/>
          </a:p>
        </p:txBody>
      </p:sp>
      <p:sp>
        <p:nvSpPr>
          <p:cNvPr id="4" name="Номер слайда 3"/>
          <p:cNvSpPr>
            <a:spLocks noGrp="1"/>
          </p:cNvSpPr>
          <p:nvPr>
            <p:ph type="sldNum" sz="quarter" idx="12"/>
          </p:nvPr>
        </p:nvSpPr>
        <p:spPr/>
        <p:txBody>
          <a:bodyPr/>
          <a:lstStyle/>
          <a:p>
            <a:fld id="{3C5742F6-5C4A-4004-9272-A057800933CE}" type="slidenum">
              <a:rPr lang="ru-RU" smtClean="0"/>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1. Теория и эксперимент: пример</a:t>
            </a:r>
            <a:endParaRPr lang="ru-RU" sz="3600" dirty="0"/>
          </a:p>
        </p:txBody>
      </p:sp>
      <p:sp>
        <p:nvSpPr>
          <p:cNvPr id="4" name="Содержимое 3"/>
          <p:cNvSpPr>
            <a:spLocks noGrp="1"/>
          </p:cNvSpPr>
          <p:nvPr>
            <p:ph sz="half" idx="2"/>
          </p:nvPr>
        </p:nvSpPr>
        <p:spPr/>
        <p:txBody>
          <a:bodyPr>
            <a:normAutofit fontScale="92500" lnSpcReduction="10000"/>
          </a:bodyPr>
          <a:lstStyle/>
          <a:p>
            <a:pPr>
              <a:buNone/>
            </a:pPr>
            <a:endParaRPr lang="ru-RU" dirty="0" smtClean="0"/>
          </a:p>
          <a:p>
            <a:pPr>
              <a:buNone/>
            </a:pPr>
            <a:r>
              <a:rPr lang="en-US" i="1" dirty="0" smtClean="0"/>
              <a:t>V=k H R</a:t>
            </a:r>
            <a:r>
              <a:rPr lang="en-US" i="1" baseline="30000" dirty="0" smtClean="0"/>
              <a:t>2</a:t>
            </a:r>
            <a:r>
              <a:rPr lang="ru-RU" i="1" dirty="0" smtClean="0"/>
              <a:t>  + </a:t>
            </a:r>
            <a:r>
              <a:rPr lang="en-US" i="1" dirty="0" smtClean="0"/>
              <a:t>e</a:t>
            </a:r>
          </a:p>
          <a:p>
            <a:pPr>
              <a:buNone/>
            </a:pPr>
            <a:r>
              <a:rPr lang="en-US" i="1" dirty="0" smtClean="0"/>
              <a:t>V</a:t>
            </a:r>
            <a:r>
              <a:rPr lang="en-US" dirty="0" smtClean="0"/>
              <a:t> </a:t>
            </a:r>
            <a:r>
              <a:rPr lang="ru-RU" dirty="0" smtClean="0"/>
              <a:t>-вес</a:t>
            </a:r>
            <a:endParaRPr lang="en-US" dirty="0" smtClean="0"/>
          </a:p>
          <a:p>
            <a:pPr>
              <a:buNone/>
            </a:pPr>
            <a:r>
              <a:rPr lang="en-US" i="1" dirty="0" smtClean="0"/>
              <a:t>R</a:t>
            </a:r>
            <a:r>
              <a:rPr lang="ru-RU" dirty="0" smtClean="0"/>
              <a:t> – объем талии</a:t>
            </a:r>
            <a:endParaRPr lang="en-US" dirty="0" smtClean="0"/>
          </a:p>
          <a:p>
            <a:pPr>
              <a:buNone/>
            </a:pPr>
            <a:r>
              <a:rPr lang="en-US" i="1" dirty="0" smtClean="0"/>
              <a:t>H</a:t>
            </a:r>
            <a:r>
              <a:rPr lang="en-US" dirty="0" smtClean="0"/>
              <a:t> - </a:t>
            </a:r>
            <a:r>
              <a:rPr lang="ru-RU" dirty="0" smtClean="0"/>
              <a:t>рост</a:t>
            </a:r>
          </a:p>
          <a:p>
            <a:pPr>
              <a:buNone/>
            </a:pPr>
            <a:r>
              <a:rPr lang="en-US" i="1" dirty="0" smtClean="0"/>
              <a:t>k</a:t>
            </a:r>
            <a:r>
              <a:rPr lang="en-US" dirty="0" smtClean="0"/>
              <a:t> </a:t>
            </a:r>
            <a:r>
              <a:rPr lang="ru-RU" dirty="0" smtClean="0"/>
              <a:t>– постоянный параметр</a:t>
            </a:r>
            <a:endParaRPr lang="en-US" dirty="0" smtClean="0"/>
          </a:p>
          <a:p>
            <a:pPr>
              <a:buNone/>
            </a:pPr>
            <a:endParaRPr lang="en-US" dirty="0" smtClean="0"/>
          </a:p>
          <a:p>
            <a:pPr>
              <a:buNone/>
            </a:pPr>
            <a:r>
              <a:rPr lang="en-US" i="1" dirty="0" smtClean="0"/>
              <a:t>e</a:t>
            </a:r>
            <a:r>
              <a:rPr lang="en-US" dirty="0" smtClean="0"/>
              <a:t> – </a:t>
            </a:r>
            <a:r>
              <a:rPr lang="ru-RU" dirty="0" smtClean="0"/>
              <a:t>«ошибка» - разность между расчетными и фактическими данными</a:t>
            </a:r>
          </a:p>
          <a:p>
            <a:pPr>
              <a:buNone/>
            </a:pPr>
            <a:endParaRPr lang="ru-RU" dirty="0" smtClean="0"/>
          </a:p>
          <a:p>
            <a:pPr>
              <a:buNone/>
            </a:pPr>
            <a:endParaRPr lang="ru-RU" dirty="0"/>
          </a:p>
        </p:txBody>
      </p:sp>
      <p:pic>
        <p:nvPicPr>
          <p:cNvPr id="5" name="Picture 2"/>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a:xfrm>
            <a:off x="1339663" y="1600200"/>
            <a:ext cx="2273673" cy="4525963"/>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p:txBody>
          <a:bodyPr/>
          <a:lstStyle/>
          <a:p>
            <a:fld id="{3C5742F6-5C4A-4004-9272-A057800933CE}" type="slidenum">
              <a:rPr lang="ru-RU" smtClean="0"/>
              <a:pPr/>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2</a:t>
            </a:r>
            <a:r>
              <a:rPr lang="en-US" sz="3600" dirty="0" smtClean="0"/>
              <a:t>. </a:t>
            </a:r>
            <a:r>
              <a:rPr lang="ru-RU" sz="3600" dirty="0" smtClean="0"/>
              <a:t>Что такое вероятность?</a:t>
            </a:r>
            <a:r>
              <a:rPr lang="ru-RU" dirty="0" smtClean="0"/>
              <a:t> </a:t>
            </a:r>
            <a:endParaRPr lang="ru-RU" dirty="0"/>
          </a:p>
        </p:txBody>
      </p:sp>
      <p:sp>
        <p:nvSpPr>
          <p:cNvPr id="5" name="Содержимое 4"/>
          <p:cNvSpPr>
            <a:spLocks noGrp="1"/>
          </p:cNvSpPr>
          <p:nvPr>
            <p:ph sz="half" idx="1"/>
          </p:nvPr>
        </p:nvSpPr>
        <p:spPr/>
        <p:txBody>
          <a:bodyPr/>
          <a:lstStyle/>
          <a:p>
            <a:r>
              <a:rPr lang="ru-RU" dirty="0" smtClean="0"/>
              <a:t>Мы говорим о </a:t>
            </a:r>
            <a:r>
              <a:rPr lang="ru-RU" i="1" dirty="0" smtClean="0"/>
              <a:t>вероятности</a:t>
            </a:r>
            <a:r>
              <a:rPr lang="ru-RU" dirty="0" smtClean="0"/>
              <a:t>, когда знаем что-то о </a:t>
            </a:r>
            <a:r>
              <a:rPr lang="ru-RU" i="1" dirty="0" smtClean="0"/>
              <a:t>множестве</a:t>
            </a:r>
            <a:r>
              <a:rPr lang="ru-RU" dirty="0" smtClean="0"/>
              <a:t> элементов, но не имеем точной информации о </a:t>
            </a:r>
            <a:r>
              <a:rPr lang="ru-RU" i="1" dirty="0" smtClean="0"/>
              <a:t>каждом</a:t>
            </a:r>
            <a:r>
              <a:rPr lang="ru-RU" dirty="0" smtClean="0"/>
              <a:t> из элементов </a:t>
            </a:r>
            <a:endParaRPr lang="ru-RU" dirty="0"/>
          </a:p>
        </p:txBody>
      </p:sp>
      <p:pic>
        <p:nvPicPr>
          <p:cNvPr id="6" name="Picture 2" descr="C:\Users\-VM\AppData\Local\Packages\windows_ie_ac_001\AC\INetCache\ZDM2KBOI\800px-Dice_2005[1].jpg"/>
          <p:cNvPicPr>
            <a:picLocks noGrp="1" noChangeAspect="1" noChangeArrowheads="1"/>
          </p:cNvPicPr>
          <p:nvPr>
            <p:ph sz="half" idx="2"/>
          </p:nvPr>
        </p:nvPicPr>
        <p:blipFill>
          <a:blip r:embed="rId2"/>
          <a:stretch>
            <a:fillRect/>
          </a:stretch>
        </p:blipFill>
        <p:spPr bwMode="auto">
          <a:xfrm>
            <a:off x="4648200" y="1826212"/>
            <a:ext cx="4038600" cy="4073938"/>
          </a:xfrm>
          <a:prstGeom prst="rect">
            <a:avLst/>
          </a:prstGeom>
          <a:noFill/>
        </p:spPr>
      </p:pic>
      <p:sp>
        <p:nvSpPr>
          <p:cNvPr id="7" name="Номер слайда 6"/>
          <p:cNvSpPr>
            <a:spLocks noGrp="1"/>
          </p:cNvSpPr>
          <p:nvPr>
            <p:ph type="sldNum" sz="quarter" idx="12"/>
          </p:nvPr>
        </p:nvSpPr>
        <p:spPr/>
        <p:txBody>
          <a:bodyPr/>
          <a:lstStyle/>
          <a:p>
            <a:fld id="{3C5742F6-5C4A-4004-9272-A057800933CE}" type="slidenum">
              <a:rPr lang="ru-RU" smtClean="0"/>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15405</TotalTime>
  <Words>1724</Words>
  <Application>Microsoft Office PowerPoint</Application>
  <PresentationFormat>Экран (4:3)</PresentationFormat>
  <Paragraphs>254</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В декабре:</vt:lpstr>
      <vt:lpstr>Эконометрика </vt:lpstr>
      <vt:lpstr>Литература</vt:lpstr>
      <vt:lpstr>Что такое эконометрика?</vt:lpstr>
      <vt:lpstr>Теория и наблюдение </vt:lpstr>
      <vt:lpstr>Эконометрика и статистическая экономика</vt:lpstr>
      <vt:lpstr>Структура лекции</vt:lpstr>
      <vt:lpstr>1. Теория и эксперимент: пример</vt:lpstr>
      <vt:lpstr>2. Что такое вероятность? </vt:lpstr>
      <vt:lpstr>Закон распределения вероятностей – это характеристика целого</vt:lpstr>
      <vt:lpstr>Центральные предельные теоремы </vt:lpstr>
      <vt:lpstr>Доска Гальтона – Galton’s box, bean machine, quincunx </vt:lpstr>
      <vt:lpstr>3. Что такое математическая статистика?</vt:lpstr>
      <vt:lpstr>Оценка параметров: пример</vt:lpstr>
      <vt:lpstr>Главные понятия статистики</vt:lpstr>
      <vt:lpstr>Откуда берутся гипотезы?</vt:lpstr>
      <vt:lpstr>Какое число следующее?</vt:lpstr>
      <vt:lpstr>Гипотеза не заложена в данных!</vt:lpstr>
      <vt:lpstr>4. Первый этап развития теоретической статистики: Френсис Гальтон и Карл Пирсон</vt:lpstr>
      <vt:lpstr>Второй этап: Р.А.Фишер и Уильям Госсет </vt:lpstr>
      <vt:lpstr>Нулевая гипотеза</vt:lpstr>
      <vt:lpstr>Третий этап: Эгон Пирсон и Ежи Нейман</vt:lpstr>
      <vt:lpstr>Теория Неймана-Пирсона: проверка статистических гипотез </vt:lpstr>
      <vt:lpstr>5. Предыстория эконометрики</vt:lpstr>
      <vt:lpstr>Кондратьев и Слуцкий</vt:lpstr>
      <vt:lpstr>1969 – Рагнар Фриш и Ян Тинберген "for having developed and applied dynamic models for the analysis of economic processes"</vt:lpstr>
      <vt:lpstr>Слайд 27</vt:lpstr>
      <vt:lpstr> </vt:lpstr>
      <vt:lpstr>Дж.М.Кейнс. Метод профессора Тинбергена.</vt:lpstr>
      <vt:lpstr>6. Революция Ховельмо Trygve Magnus Haavelmo (1911-1999) </vt:lpstr>
      <vt:lpstr>7. Комиссия Коулса</vt:lpstr>
      <vt:lpstr>«Большие» структурные модели</vt:lpstr>
      <vt:lpstr>1980 - Лоренс Клейн</vt:lpstr>
      <vt:lpstr> </vt:lpstr>
      <vt:lpstr>8. Эконометрика рациональных ожиданий</vt:lpstr>
      <vt:lpstr>2011 – Томас Сарджент, Кристофер Симс "for their empirical research on cause and effect in the macroeconomy”</vt:lpstr>
      <vt:lpstr>Слайд 37</vt:lpstr>
      <vt:lpstr>Метод векторной авторегрессии (VAR)</vt:lpstr>
      <vt:lpstr>9. Другие подходы в макроэконометрике</vt:lpstr>
      <vt:lpstr>10. Микроэконометрика 2000 – Деймс Хекман, Дэниел Макфадден</vt:lpstr>
      <vt:lpstr>Слайд 41</vt:lpstr>
      <vt:lpstr>Слайд 42</vt:lpstr>
      <vt:lpstr>11. Другие Нобелевские лауреаты в области эконометрики</vt:lpstr>
      <vt:lpstr>В декабре: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Эконометрика</dc:title>
  <dc:creator>-VM</dc:creator>
  <cp:lastModifiedBy>-VM</cp:lastModifiedBy>
  <cp:revision>42</cp:revision>
  <dcterms:created xsi:type="dcterms:W3CDTF">2016-10-24T02:46:11Z</dcterms:created>
  <dcterms:modified xsi:type="dcterms:W3CDTF">2016-11-22T01:09:45Z</dcterms:modified>
</cp:coreProperties>
</file>