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84" r:id="rId5"/>
    <p:sldId id="281" r:id="rId6"/>
    <p:sldId id="321" r:id="rId7"/>
    <p:sldId id="311" r:id="rId8"/>
    <p:sldId id="312" r:id="rId9"/>
    <p:sldId id="313" r:id="rId10"/>
    <p:sldId id="282" r:id="rId11"/>
    <p:sldId id="283" r:id="rId12"/>
    <p:sldId id="314" r:id="rId13"/>
    <p:sldId id="315" r:id="rId14"/>
    <p:sldId id="316" r:id="rId15"/>
    <p:sldId id="285" r:id="rId16"/>
    <p:sldId id="286" r:id="rId17"/>
    <p:sldId id="287" r:id="rId18"/>
    <p:sldId id="290" r:id="rId19"/>
    <p:sldId id="319" r:id="rId20"/>
    <p:sldId id="320" r:id="rId21"/>
    <p:sldId id="318" r:id="rId22"/>
    <p:sldId id="291" r:id="rId23"/>
    <p:sldId id="292" r:id="rId24"/>
    <p:sldId id="309" r:id="rId25"/>
    <p:sldId id="317" r:id="rId26"/>
    <p:sldId id="307" r:id="rId27"/>
    <p:sldId id="297" r:id="rId28"/>
    <p:sldId id="298" r:id="rId29"/>
    <p:sldId id="299" r:id="rId30"/>
    <p:sldId id="322" r:id="rId31"/>
    <p:sldId id="326" r:id="rId32"/>
    <p:sldId id="327" r:id="rId33"/>
    <p:sldId id="328" r:id="rId34"/>
    <p:sldId id="323" r:id="rId35"/>
    <p:sldId id="324" r:id="rId36"/>
    <p:sldId id="330" r:id="rId37"/>
    <p:sldId id="325" r:id="rId38"/>
    <p:sldId id="329" r:id="rId39"/>
    <p:sldId id="293" r:id="rId40"/>
    <p:sldId id="294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1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2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9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9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6652-E7E4-4E74-A204-6A0E7AD825F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F4A0-5046-4F78-9FEC-052227AB4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3"/>
          </a:xfrm>
        </p:spPr>
        <p:txBody>
          <a:bodyPr/>
          <a:lstStyle/>
          <a:p>
            <a:r>
              <a:rPr lang="en-US" sz="3600" b="1" smtClean="0"/>
              <a:t>Understanding Russia – History, Society, Politics</a:t>
            </a:r>
            <a:br>
              <a:rPr lang="en-US" sz="3600" b="1" smtClean="0"/>
            </a:br>
            <a:endParaRPr lang="ru-RU" sz="3600" smtClean="0"/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75" y="3929063"/>
            <a:ext cx="6400800" cy="2143125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Viacheslav</a:t>
            </a:r>
            <a:r>
              <a:rPr lang="en-US" i="1" dirty="0" smtClean="0"/>
              <a:t> </a:t>
            </a:r>
            <a:r>
              <a:rPr lang="en-US" i="1" dirty="0" err="1" smtClean="0"/>
              <a:t>Shironin</a:t>
            </a:r>
            <a:endParaRPr lang="en-US" i="1" dirty="0" smtClean="0"/>
          </a:p>
          <a:p>
            <a:endParaRPr lang="en-US" sz="2800" dirty="0" smtClean="0"/>
          </a:p>
          <a:p>
            <a:r>
              <a:rPr lang="en-US" sz="2800" dirty="0" smtClean="0"/>
              <a:t>http://shironin.com/Finec2</a:t>
            </a:r>
            <a:r>
              <a:rPr lang="ru-RU" sz="28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vm@shironin.ru</a:t>
            </a:r>
            <a:endParaRPr lang="ru-RU" sz="2800" dirty="0" smtClean="0"/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F9DED-C045-46F1-AF4A-081AD43778B3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24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Polish-Lithuanian Commonwealth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796292" cy="39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Ukraine as part of Moscow </a:t>
            </a:r>
            <a:r>
              <a:rPr lang="en-US" sz="4000" dirty="0" err="1" smtClean="0"/>
              <a:t>Tsardom</a:t>
            </a:r>
            <a:r>
              <a:rPr lang="en-US" sz="4000" dirty="0" smtClean="0"/>
              <a:t> in XVII c.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156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9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Russian and Ukrainian language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849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Russian speaker can understand only the general idea expressed in Ukrainian (and vice versa) </a:t>
            </a:r>
          </a:p>
          <a:p>
            <a:r>
              <a:rPr lang="en-US" sz="2800" dirty="0" smtClean="0"/>
              <a:t>That is, they are different languages, not dialects of the same language</a:t>
            </a:r>
          </a:p>
          <a:p>
            <a:r>
              <a:rPr lang="en-US" sz="2800" dirty="0" smtClean="0"/>
              <a:t>They use nearly the same alphabet</a:t>
            </a:r>
          </a:p>
          <a:p>
            <a:r>
              <a:rPr lang="en-US" sz="2800" dirty="0" smtClean="0"/>
              <a:t>Their grammar is somewhat different</a:t>
            </a:r>
          </a:p>
        </p:txBody>
      </p:sp>
    </p:spTree>
    <p:extLst>
      <p:ext uri="{BB962C8B-B14F-4D97-AF65-F5344CB8AC3E}">
        <p14:creationId xmlns:p14="http://schemas.microsoft.com/office/powerpoint/2010/main" val="162988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Russian and Ukrainian </a:t>
            </a:r>
            <a:r>
              <a:rPr lang="en-US" dirty="0" smtClean="0"/>
              <a:t>language (continued)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701008"/>
          </a:xfrm>
        </p:spPr>
        <p:txBody>
          <a:bodyPr/>
          <a:lstStyle/>
          <a:p>
            <a:r>
              <a:rPr lang="en-US" sz="2800" dirty="0" smtClean="0"/>
              <a:t>Practically, 100 percent of Ukrainians speak Russian and it is the mother tang of about half </a:t>
            </a:r>
          </a:p>
          <a:p>
            <a:r>
              <a:rPr lang="en-US" sz="2800" dirty="0" smtClean="0"/>
              <a:t>It may be argued that Russian language has been more developed, especially as regards professional </a:t>
            </a:r>
            <a:r>
              <a:rPr lang="en-US" sz="2800" dirty="0" err="1" smtClean="0"/>
              <a:t>termonologies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Russian </a:t>
            </a:r>
            <a:r>
              <a:rPr lang="en-US" sz="2800" dirty="0"/>
              <a:t>words can easily be (and often are) ‘</a:t>
            </a:r>
            <a:r>
              <a:rPr lang="en-US" sz="2800" dirty="0" err="1"/>
              <a:t>ukrainized</a:t>
            </a:r>
            <a:r>
              <a:rPr lang="en-US" sz="2800" dirty="0"/>
              <a:t>’ and used in Ukrainian speech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Nearly every Russian family has relatives of Ukrainian origin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46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II.  Social and political cultures in Russia and Ukraine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50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Russia: </a:t>
            </a:r>
            <a:r>
              <a:rPr lang="en-US" sz="3600" i="1" dirty="0" err="1"/>
              <a:t>o</a:t>
            </a:r>
            <a:r>
              <a:rPr lang="en-US" sz="3600" i="1" dirty="0" err="1" smtClean="0"/>
              <a:t>bshchina</a:t>
            </a:r>
            <a:r>
              <a:rPr lang="en-US" sz="3600" dirty="0" smtClean="0"/>
              <a:t>, </a:t>
            </a:r>
            <a:r>
              <a:rPr lang="en-US" sz="3600" i="1" dirty="0" smtClean="0"/>
              <a:t>kolkhoz</a:t>
            </a:r>
            <a:r>
              <a:rPr lang="en-US" sz="3600" dirty="0" smtClean="0"/>
              <a:t>, factory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txBody>
          <a:bodyPr/>
          <a:lstStyle/>
          <a:p>
            <a:r>
              <a:rPr lang="en-US" dirty="0" smtClean="0"/>
              <a:t>Tradition of collective work</a:t>
            </a:r>
          </a:p>
          <a:p>
            <a:r>
              <a:rPr lang="en-US" dirty="0" smtClean="0"/>
              <a:t>Vague idea of property</a:t>
            </a:r>
          </a:p>
          <a:p>
            <a:r>
              <a:rPr lang="en-US" dirty="0" smtClean="0"/>
              <a:t>Respect for the authority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2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Ukraine: private farming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04864"/>
          </a:xfrm>
        </p:spPr>
        <p:txBody>
          <a:bodyPr/>
          <a:lstStyle/>
          <a:p>
            <a:r>
              <a:rPr lang="en-US" dirty="0" smtClean="0"/>
              <a:t>Individual work on one’s private plot</a:t>
            </a:r>
          </a:p>
          <a:p>
            <a:r>
              <a:rPr lang="en-US" dirty="0" smtClean="0"/>
              <a:t>Independence </a:t>
            </a:r>
          </a:p>
          <a:p>
            <a:r>
              <a:rPr lang="en-US" dirty="0" smtClean="0"/>
              <a:t>Cossack tradition of military democracy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37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Present-day Ukrainian political cultures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‘Orange’: pro-Western, </a:t>
            </a:r>
            <a:r>
              <a:rPr lang="en-US" sz="2800" dirty="0"/>
              <a:t>pro-EU, </a:t>
            </a:r>
            <a:r>
              <a:rPr lang="en-US" sz="2800" dirty="0" smtClean="0"/>
              <a:t>support joining NATO, believe </a:t>
            </a:r>
            <a:r>
              <a:rPr lang="en-US" sz="2800" dirty="0"/>
              <a:t>in the liberal </a:t>
            </a:r>
            <a:r>
              <a:rPr lang="en-US" sz="2800" dirty="0" smtClean="0"/>
              <a:t>democracy, anti-</a:t>
            </a:r>
            <a:r>
              <a:rPr lang="en-US" sz="2800" dirty="0"/>
              <a:t>R</a:t>
            </a:r>
            <a:r>
              <a:rPr lang="en-US" sz="2800" dirty="0" smtClean="0"/>
              <a:t>ussian</a:t>
            </a:r>
            <a:endParaRPr lang="ru-RU" sz="2800" dirty="0"/>
          </a:p>
          <a:p>
            <a:endParaRPr lang="en-US" sz="2800" dirty="0" smtClean="0"/>
          </a:p>
          <a:p>
            <a:r>
              <a:rPr lang="en-US" sz="2800" dirty="0" smtClean="0"/>
              <a:t>‘Blue’: pro-Russia, like </a:t>
            </a:r>
            <a:r>
              <a:rPr lang="en-US" sz="2800" dirty="0"/>
              <a:t>the old </a:t>
            </a:r>
            <a:r>
              <a:rPr lang="en-US" sz="2800" dirty="0" smtClean="0"/>
              <a:t>Soviet culture</a:t>
            </a:r>
            <a:r>
              <a:rPr lang="en-US" sz="2800" smtClean="0"/>
              <a:t>, Eurosceptic, </a:t>
            </a:r>
            <a:r>
              <a:rPr lang="en-US" sz="2800" dirty="0" smtClean="0"/>
              <a:t>often anti-American, not </a:t>
            </a:r>
            <a:r>
              <a:rPr lang="en-US" sz="2800" dirty="0"/>
              <a:t>very liberal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79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Ukrainian politics prior to 2014</a:t>
            </a:r>
            <a:endParaRPr lang="ru-RU" sz="360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4775C-1AE8-4AEE-9725-683031374C25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428750"/>
            <a:ext cx="7407275" cy="4929188"/>
          </a:xfrm>
          <a:noFill/>
        </p:spPr>
      </p:pic>
    </p:spTree>
    <p:extLst>
      <p:ext uri="{BB962C8B-B14F-4D97-AF65-F5344CB8AC3E}">
        <p14:creationId xmlns:p14="http://schemas.microsoft.com/office/powerpoint/2010/main" val="37126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/>
          <a:p>
            <a:r>
              <a:rPr lang="en-US" dirty="0" smtClean="0"/>
              <a:t>Russia-Ukrainian conflict: a case study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Ukraine’s historical map: territories added – when and by whom</a:t>
            </a:r>
            <a:endParaRPr lang="ru-RU" sz="3600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A955-2E53-41BA-925F-7DC752642623}" type="slidenum">
              <a:rPr lang="ru-RU" smtClean="0"/>
              <a:pPr eaLnBrk="1" hangingPunct="1"/>
              <a:t>20</a:t>
            </a:fld>
            <a:endParaRPr lang="ru-RU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1785938"/>
            <a:ext cx="7932737" cy="4484687"/>
          </a:xfrm>
          <a:noFill/>
        </p:spPr>
      </p:pic>
    </p:spTree>
    <p:extLst>
      <p:ext uri="{BB962C8B-B14F-4D97-AF65-F5344CB8AC3E}">
        <p14:creationId xmlns:p14="http://schemas.microsoft.com/office/powerpoint/2010/main" val="382212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Historical narratives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1249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‘Orange’: for the Ukrainians, the World War II was about replacement of one nasty regime by another one. The Ukrainian nationalists who fought on the German side were heroes</a:t>
            </a:r>
          </a:p>
          <a:p>
            <a:r>
              <a:rPr lang="en-US" sz="2800" dirty="0" smtClean="0"/>
              <a:t> ‘Blue’: it was the Great Patriotic War. People like Bandera were fascists.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999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‘Political </a:t>
            </a:r>
            <a:r>
              <a:rPr lang="en-US" sz="3600" dirty="0" err="1" smtClean="0"/>
              <a:t>Ukrainism</a:t>
            </a:r>
            <a:r>
              <a:rPr lang="en-US" sz="3600" dirty="0" smtClean="0"/>
              <a:t>’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6928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Ethnical nationalism</a:t>
            </a:r>
          </a:p>
          <a:p>
            <a:r>
              <a:rPr lang="en-US" sz="2800" dirty="0" smtClean="0"/>
              <a:t>Unitary state and rejection of federalism</a:t>
            </a:r>
          </a:p>
          <a:p>
            <a:r>
              <a:rPr lang="en-US" sz="2800" dirty="0" smtClean="0"/>
              <a:t>Ukrainian as the only official language (while often native Russian speaking)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600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32859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What is rare in both Russia and </a:t>
            </a:r>
            <a:r>
              <a:rPr lang="en-US" sz="2800" dirty="0" smtClean="0"/>
              <a:t>Ukraine is true </a:t>
            </a:r>
            <a:r>
              <a:rPr lang="en-US" sz="2800" dirty="0"/>
              <a:t>understanding of how the modern </a:t>
            </a:r>
            <a:r>
              <a:rPr lang="en-US" sz="2800" dirty="0" smtClean="0"/>
              <a:t>Western culture practically operates: legal procedures, contract relations, democratic mechanisms, ethics, etc.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642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III. The political dynamics in Russia </a:t>
            </a:r>
            <a:r>
              <a:rPr lang="en-US" sz="3600" dirty="0" smtClean="0"/>
              <a:t>and Ukraine after 1991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Russia:</a:t>
            </a:r>
          </a:p>
          <a:p>
            <a:r>
              <a:rPr lang="en-US" sz="2800" dirty="0" smtClean="0"/>
              <a:t>1993: presidential republic</a:t>
            </a:r>
          </a:p>
          <a:p>
            <a:r>
              <a:rPr lang="en-US" sz="2800" dirty="0" smtClean="0"/>
              <a:t>1990ies: war in </a:t>
            </a:r>
            <a:r>
              <a:rPr lang="en-US" sz="2800" dirty="0" err="1" smtClean="0"/>
              <a:t>Chechnia</a:t>
            </a:r>
            <a:endParaRPr lang="en-US" sz="2800" dirty="0" smtClean="0"/>
          </a:p>
          <a:p>
            <a:r>
              <a:rPr lang="en-US" sz="2800" dirty="0" smtClean="0"/>
              <a:t>Creating Putin majority</a:t>
            </a:r>
          </a:p>
          <a:p>
            <a:r>
              <a:rPr lang="en-US" sz="2800" dirty="0"/>
              <a:t>‘</a:t>
            </a:r>
            <a:r>
              <a:rPr lang="en-US" sz="2800" dirty="0" err="1"/>
              <a:t>Equidistancing</a:t>
            </a:r>
            <a:r>
              <a:rPr lang="en-US" sz="2800" dirty="0"/>
              <a:t> of oligarchs’: eliminating ‘private capture’ of media and legislature </a:t>
            </a:r>
          </a:p>
          <a:p>
            <a:r>
              <a:rPr lang="en-US" sz="2800" dirty="0" smtClean="0"/>
              <a:t>Building the ‘vertical of power’</a:t>
            </a:r>
          </a:p>
          <a:p>
            <a:r>
              <a:rPr lang="en-US" sz="2800" dirty="0" smtClean="0"/>
              <a:t>Developing a ‘sovereign democracy’</a:t>
            </a:r>
          </a:p>
          <a:p>
            <a:r>
              <a:rPr lang="en-US" sz="2800" dirty="0" smtClean="0"/>
              <a:t>Building a version of ‘</a:t>
            </a:r>
            <a:r>
              <a:rPr lang="en-US" sz="2800" dirty="0" err="1"/>
              <a:t>p</a:t>
            </a:r>
            <a:r>
              <a:rPr lang="en-US" sz="2800" dirty="0" err="1" smtClean="0"/>
              <a:t>etrostate</a:t>
            </a:r>
            <a:r>
              <a:rPr lang="en-US" sz="2800" dirty="0" smtClean="0"/>
              <a:t>’</a:t>
            </a:r>
          </a:p>
          <a:p>
            <a:r>
              <a:rPr lang="en-US" sz="2800" dirty="0" smtClean="0"/>
              <a:t>Reconsidering foreign policy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277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Political dynamics (continued)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Ukraine:</a:t>
            </a:r>
          </a:p>
          <a:p>
            <a:r>
              <a:rPr lang="en-US" sz="2800" dirty="0" smtClean="0"/>
              <a:t>‘Blue’ voting and ‘orange’ </a:t>
            </a:r>
            <a:r>
              <a:rPr lang="en-US" sz="2800" i="1" dirty="0" smtClean="0"/>
              <a:t>activists</a:t>
            </a:r>
          </a:p>
          <a:p>
            <a:r>
              <a:rPr lang="en-US" sz="2800" dirty="0" smtClean="0"/>
              <a:t>The phenomenon of </a:t>
            </a:r>
            <a:r>
              <a:rPr lang="en-US" sz="2800" i="1" dirty="0" err="1" smtClean="0"/>
              <a:t>maidan</a:t>
            </a:r>
            <a:endParaRPr lang="en-US" sz="2800" i="1" dirty="0" smtClean="0"/>
          </a:p>
          <a:p>
            <a:r>
              <a:rPr lang="en-US" sz="2800" dirty="0" smtClean="0"/>
              <a:t>Balancing between Russia and the West</a:t>
            </a:r>
          </a:p>
          <a:p>
            <a:r>
              <a:rPr lang="en-US" sz="2800" dirty="0" smtClean="0"/>
              <a:t>Ethno-</a:t>
            </a:r>
            <a:r>
              <a:rPr lang="en-US" sz="2800" dirty="0" err="1" smtClean="0"/>
              <a:t>nationalisim</a:t>
            </a:r>
            <a:r>
              <a:rPr lang="en-US" sz="2800" dirty="0" smtClean="0"/>
              <a:t> </a:t>
            </a:r>
            <a:r>
              <a:rPr lang="en-US" sz="2800" dirty="0" smtClean="0"/>
              <a:t>as the leading narrative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062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IV</a:t>
            </a:r>
            <a:r>
              <a:rPr lang="en-US" sz="3600" dirty="0"/>
              <a:t>. NATO expansion and the security issue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382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NATO expansion</a:t>
            </a:r>
            <a:r>
              <a:rPr lang="en-US" smtClean="0"/>
              <a:t>  </a:t>
            </a:r>
            <a:endParaRPr lang="ru-RU" smtClean="0"/>
          </a:p>
        </p:txBody>
      </p:sp>
      <p:sp>
        <p:nvSpPr>
          <p:cNvPr id="2867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NATO and Warsaw Pact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2867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81425" cy="41862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smtClean="0"/>
              <a:t>NATO today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ru-RU" sz="2400" smtClean="0"/>
          </a:p>
        </p:txBody>
      </p:sp>
      <p:sp>
        <p:nvSpPr>
          <p:cNvPr id="2867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4C1453-E8D7-468C-8AB2-78F585938258}" type="slidenum">
              <a:rPr lang="ru-RU" smtClean="0"/>
              <a:pPr eaLnBrk="1" hangingPunct="1"/>
              <a:t>27</a:t>
            </a:fld>
            <a:endParaRPr lang="ru-RU" smtClean="0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57500"/>
            <a:ext cx="3829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857500"/>
            <a:ext cx="2924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0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2004: the Ukrainian Orange Revolution</a:t>
            </a:r>
            <a:endParaRPr lang="ru-RU" sz="3600" smtClean="0"/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9226B-E948-4CD0-ACCA-3ADD2D967D45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5230813" cy="2928937"/>
          </a:xfrm>
          <a:noFill/>
        </p:spPr>
      </p:pic>
      <p:pic>
        <p:nvPicPr>
          <p:cNvPr id="2970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675" y="3714750"/>
            <a:ext cx="2663825" cy="1860550"/>
          </a:xfrm>
          <a:noFill/>
        </p:spPr>
      </p:pic>
    </p:spTree>
    <p:extLst>
      <p:ext uri="{BB962C8B-B14F-4D97-AF65-F5344CB8AC3E}">
        <p14:creationId xmlns:p14="http://schemas.microsoft.com/office/powerpoint/2010/main" val="1782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10.02.2007 </a:t>
            </a:r>
            <a:r>
              <a:rPr lang="en-US" sz="3600" smtClean="0"/>
              <a:t>Munich speech of Vladimir Putin</a:t>
            </a:r>
            <a:endParaRPr lang="ru-RU" sz="3600" smtClean="0"/>
          </a:p>
        </p:txBody>
      </p:sp>
      <p:sp>
        <p:nvSpPr>
          <p:cNvPr id="30723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0181A-9916-4ED7-A596-8C656079F35B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85938"/>
            <a:ext cx="63341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5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Contents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952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I. </a:t>
            </a:r>
            <a:r>
              <a:rPr lang="en-US" sz="2800" dirty="0" smtClean="0"/>
              <a:t>Some geographical and historical facts  </a:t>
            </a:r>
          </a:p>
          <a:p>
            <a:pPr marL="0" indent="0">
              <a:buNone/>
            </a:pPr>
            <a:r>
              <a:rPr lang="en-US" sz="2800" dirty="0" smtClean="0"/>
              <a:t>II.  Social and political cultures in Russia and Ukraine</a:t>
            </a:r>
          </a:p>
          <a:p>
            <a:pPr marL="0" indent="0">
              <a:buNone/>
            </a:pPr>
            <a:r>
              <a:rPr lang="en-US" sz="2800" dirty="0" smtClean="0"/>
              <a:t>III. The political dynamics in Russia and Ukraine after 1991</a:t>
            </a:r>
          </a:p>
          <a:p>
            <a:pPr marL="0" indent="0">
              <a:buNone/>
            </a:pPr>
            <a:r>
              <a:rPr lang="en-US" sz="2800" dirty="0" smtClean="0"/>
              <a:t>IV</a:t>
            </a:r>
            <a:r>
              <a:rPr lang="en-US" sz="2800" dirty="0"/>
              <a:t>. NATO expansion and the security issue </a:t>
            </a:r>
          </a:p>
          <a:p>
            <a:pPr marL="0" indent="0">
              <a:buNone/>
            </a:pPr>
            <a:r>
              <a:rPr lang="en-US" sz="2800" dirty="0" smtClean="0"/>
              <a:t>V. The </a:t>
            </a:r>
            <a:r>
              <a:rPr lang="en-US" sz="2800" i="1" dirty="0" err="1" smtClean="0"/>
              <a:t>euromaidan</a:t>
            </a:r>
            <a:r>
              <a:rPr lang="en-US" sz="2800" dirty="0" smtClean="0"/>
              <a:t>, annexation of Crimea and </a:t>
            </a:r>
            <a:r>
              <a:rPr lang="en-US" sz="2800" dirty="0" err="1" smtClean="0"/>
              <a:t>Donbass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VI. Changing World order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870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IV. The </a:t>
            </a:r>
            <a:r>
              <a:rPr lang="en-US" sz="3600" i="1" dirty="0" err="1"/>
              <a:t>euromaidan</a:t>
            </a:r>
            <a:r>
              <a:rPr lang="en-US" sz="3600" dirty="0"/>
              <a:t>, annexation of Crimea and </a:t>
            </a:r>
            <a:r>
              <a:rPr lang="en-US" sz="3600" dirty="0" smtClean="0"/>
              <a:t>rebellion in </a:t>
            </a:r>
            <a:r>
              <a:rPr lang="en-US" sz="3600" dirty="0" err="1" smtClean="0"/>
              <a:t>Donbass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032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/>
              <a:t>Euromaidan</a:t>
            </a:r>
            <a:endParaRPr lang="ru-RU" sz="36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37908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07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3600" i="1" dirty="0" err="1" smtClean="0"/>
              <a:t>Euromaidan</a:t>
            </a:r>
            <a:r>
              <a:rPr lang="en-US" sz="3600" dirty="0" smtClean="0"/>
              <a:t> story as per an Indian source https</a:t>
            </a:r>
            <a:r>
              <a:rPr lang="en-US" sz="3600" dirty="0"/>
              <a:t>://youtu.be/h2P9AmGcMdM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450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‘They </a:t>
            </a:r>
            <a:r>
              <a:rPr lang="en-US" sz="2800" dirty="0"/>
              <a:t>spoke so much about the E</a:t>
            </a:r>
            <a:r>
              <a:rPr lang="en-US" sz="2800" dirty="0" smtClean="0"/>
              <a:t>uropean </a:t>
            </a:r>
            <a:r>
              <a:rPr lang="en-US" sz="2800" dirty="0"/>
              <a:t>U</a:t>
            </a:r>
            <a:r>
              <a:rPr lang="en-US" sz="2800" dirty="0" smtClean="0"/>
              <a:t>nion </a:t>
            </a:r>
            <a:r>
              <a:rPr lang="en-US" sz="2800" dirty="0"/>
              <a:t>association agreement and created a massive hype among the U</a:t>
            </a:r>
            <a:r>
              <a:rPr lang="en-US" sz="2800" dirty="0" smtClean="0"/>
              <a:t>krainian </a:t>
            </a:r>
            <a:r>
              <a:rPr lang="en-US" sz="2800" dirty="0"/>
              <a:t>public; </a:t>
            </a:r>
            <a:r>
              <a:rPr lang="en-US" sz="2800" dirty="0" smtClean="0"/>
              <a:t> </a:t>
            </a:r>
            <a:r>
              <a:rPr lang="en-US" sz="2800" dirty="0"/>
              <a:t>the U</a:t>
            </a:r>
            <a:r>
              <a:rPr lang="en-US" sz="2800" dirty="0" smtClean="0"/>
              <a:t>krainian </a:t>
            </a:r>
            <a:r>
              <a:rPr lang="en-US" sz="2800" dirty="0"/>
              <a:t>public saw this as a civilizational </a:t>
            </a:r>
            <a:r>
              <a:rPr lang="en-US" sz="2800" dirty="0" smtClean="0"/>
              <a:t>choice: </a:t>
            </a:r>
            <a:r>
              <a:rPr lang="en-US" sz="2800" dirty="0"/>
              <a:t>they wanted to get away from the old </a:t>
            </a:r>
            <a:r>
              <a:rPr lang="en-US" sz="2800" dirty="0" smtClean="0"/>
              <a:t>Soviet-</a:t>
            </a:r>
            <a:r>
              <a:rPr lang="en-US" sz="2800" dirty="0"/>
              <a:t>R</a:t>
            </a:r>
            <a:r>
              <a:rPr lang="en-US" sz="2800" dirty="0" smtClean="0"/>
              <a:t>ussian culture.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n </a:t>
            </a:r>
            <a:r>
              <a:rPr lang="en-US" sz="2800" dirty="0"/>
              <a:t>21st N</a:t>
            </a:r>
            <a:r>
              <a:rPr lang="en-US" sz="2800" dirty="0" smtClean="0"/>
              <a:t>ovember </a:t>
            </a:r>
            <a:r>
              <a:rPr lang="en-US" sz="2800" dirty="0"/>
              <a:t>2013 the government went back on its promise and suspended the signing of E</a:t>
            </a:r>
            <a:r>
              <a:rPr lang="en-US" sz="2800" dirty="0" smtClean="0"/>
              <a:t>uropean </a:t>
            </a:r>
            <a:r>
              <a:rPr lang="en-US" sz="2800" dirty="0"/>
              <a:t>U</a:t>
            </a:r>
            <a:r>
              <a:rPr lang="en-US" sz="2800" dirty="0" smtClean="0"/>
              <a:t>nion / Ukraine </a:t>
            </a:r>
            <a:r>
              <a:rPr lang="en-US" sz="2800" dirty="0"/>
              <a:t>association </a:t>
            </a:r>
            <a:r>
              <a:rPr lang="en-US" sz="2800" dirty="0" smtClean="0"/>
              <a:t>agreement.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75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600" i="1" dirty="0" err="1" smtClean="0"/>
              <a:t>Euromaidan</a:t>
            </a:r>
            <a:r>
              <a:rPr lang="en-US" sz="3600" dirty="0" smtClean="0"/>
              <a:t> story (continued)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That </a:t>
            </a:r>
            <a:r>
              <a:rPr lang="en-US" sz="2400" dirty="0"/>
              <a:t>created a civil unrest in </a:t>
            </a:r>
            <a:r>
              <a:rPr lang="en-US" sz="2400" dirty="0" smtClean="0"/>
              <a:t>Ukraine; </a:t>
            </a:r>
            <a:r>
              <a:rPr lang="en-US" sz="2400" dirty="0"/>
              <a:t>initially it was a protest that turned into </a:t>
            </a:r>
            <a:r>
              <a:rPr lang="en-US" sz="2400" dirty="0" smtClean="0"/>
              <a:t>riots, </a:t>
            </a:r>
            <a:r>
              <a:rPr lang="en-US" sz="2400" dirty="0"/>
              <a:t>then civil disobedience and later into a movement and this was also called the </a:t>
            </a:r>
            <a:r>
              <a:rPr lang="en-US" sz="2400" i="1" dirty="0" err="1"/>
              <a:t>euromaidan</a:t>
            </a:r>
            <a:endParaRPr lang="ru-RU" sz="2400" i="1" dirty="0"/>
          </a:p>
          <a:p>
            <a:r>
              <a:rPr lang="en-US" sz="2400" dirty="0"/>
              <a:t> </a:t>
            </a:r>
            <a:r>
              <a:rPr lang="en-US" sz="2400" dirty="0" smtClean="0"/>
              <a:t>The </a:t>
            </a:r>
            <a:r>
              <a:rPr lang="en-US" sz="2400" dirty="0"/>
              <a:t>agreement on settlement of political crisis in U</a:t>
            </a:r>
            <a:r>
              <a:rPr lang="en-US" sz="2400" dirty="0" smtClean="0"/>
              <a:t>kraine </a:t>
            </a:r>
            <a:r>
              <a:rPr lang="en-US" sz="2400" dirty="0"/>
              <a:t>was signed on 21 F</a:t>
            </a:r>
            <a:r>
              <a:rPr lang="en-US" sz="2400" dirty="0" smtClean="0"/>
              <a:t>ebruary </a:t>
            </a:r>
            <a:r>
              <a:rPr lang="en-US" sz="2400" dirty="0"/>
              <a:t>2014 by </a:t>
            </a:r>
            <a:r>
              <a:rPr lang="en-US" sz="2400" dirty="0" err="1"/>
              <a:t>Y</a:t>
            </a:r>
            <a:r>
              <a:rPr lang="en-US" sz="2400" dirty="0" err="1" smtClean="0"/>
              <a:t>anukovych</a:t>
            </a:r>
            <a:r>
              <a:rPr lang="en-US" sz="2400" dirty="0" smtClean="0"/>
              <a:t> </a:t>
            </a:r>
            <a:r>
              <a:rPr lang="en-US" sz="2400" dirty="0"/>
              <a:t>under the mediation of E</a:t>
            </a:r>
            <a:r>
              <a:rPr lang="en-US" sz="2400" dirty="0" smtClean="0"/>
              <a:t>uropean </a:t>
            </a:r>
            <a:r>
              <a:rPr lang="en-US" sz="2400" dirty="0"/>
              <a:t>U</a:t>
            </a:r>
            <a:r>
              <a:rPr lang="en-US" sz="2400" dirty="0" smtClean="0"/>
              <a:t>nion </a:t>
            </a:r>
            <a:r>
              <a:rPr lang="en-US" sz="2400" dirty="0"/>
              <a:t>and the R</a:t>
            </a:r>
            <a:r>
              <a:rPr lang="en-US" sz="2400" dirty="0" smtClean="0"/>
              <a:t>ussian Federation.</a:t>
            </a:r>
            <a:endParaRPr lang="ru-RU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hortly </a:t>
            </a:r>
            <a:r>
              <a:rPr lang="en-US" sz="2400" dirty="0"/>
              <a:t>after the agreement was signed </a:t>
            </a:r>
            <a:r>
              <a:rPr lang="en-US" sz="2400" dirty="0" err="1"/>
              <a:t>Y</a:t>
            </a:r>
            <a:r>
              <a:rPr lang="en-US" sz="2400" dirty="0" err="1" smtClean="0"/>
              <a:t>anukovich</a:t>
            </a:r>
            <a:r>
              <a:rPr lang="en-US" sz="2400" dirty="0" smtClean="0"/>
              <a:t> </a:t>
            </a:r>
            <a:r>
              <a:rPr lang="en-US" sz="2400" dirty="0"/>
              <a:t>and other high government officials fled the </a:t>
            </a:r>
            <a:r>
              <a:rPr lang="en-US" sz="2400" dirty="0" smtClean="0"/>
              <a:t>country; </a:t>
            </a:r>
            <a:r>
              <a:rPr lang="en-US" sz="2400" dirty="0"/>
              <a:t>afterwards the parliament removed </a:t>
            </a:r>
            <a:r>
              <a:rPr lang="en-US" sz="2400" dirty="0" err="1"/>
              <a:t>Y</a:t>
            </a:r>
            <a:r>
              <a:rPr lang="en-US" sz="2400" dirty="0" err="1" smtClean="0"/>
              <a:t>anukovych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dirty="0" smtClean="0"/>
              <a:t>office.</a:t>
            </a:r>
            <a:endParaRPr lang="ru-RU" sz="2400" dirty="0"/>
          </a:p>
          <a:p>
            <a:r>
              <a:rPr lang="en-US" sz="2400" dirty="0"/>
              <a:t> S</a:t>
            </a:r>
            <a:r>
              <a:rPr lang="en-US" sz="2400" dirty="0" smtClean="0"/>
              <a:t>oon </a:t>
            </a:r>
            <a:r>
              <a:rPr lang="en-US" sz="2400" dirty="0"/>
              <a:t>there was a fresh protest in C</a:t>
            </a:r>
            <a:r>
              <a:rPr lang="en-US" sz="2400" dirty="0" smtClean="0"/>
              <a:t>rimea </a:t>
            </a:r>
            <a:r>
              <a:rPr lang="en-US" sz="2400" dirty="0"/>
              <a:t>and also in the regions of </a:t>
            </a:r>
            <a:r>
              <a:rPr lang="en-US" sz="2400" dirty="0" smtClean="0"/>
              <a:t>Eastern </a:t>
            </a:r>
            <a:r>
              <a:rPr lang="en-US" sz="2400" dirty="0"/>
              <a:t>U</a:t>
            </a:r>
            <a:r>
              <a:rPr lang="en-US" sz="2400" dirty="0" smtClean="0"/>
              <a:t>kraine </a:t>
            </a:r>
            <a:r>
              <a:rPr lang="en-US" sz="2400" dirty="0"/>
              <a:t>where majority public were R</a:t>
            </a:r>
            <a:r>
              <a:rPr lang="en-US" sz="2400" dirty="0" smtClean="0"/>
              <a:t>ussian speaking.’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614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Russian attitudes towards Crimea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21168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Crimean Khanate was a key source of trouble for the Moscow </a:t>
            </a:r>
            <a:r>
              <a:rPr lang="en-US" dirty="0" err="1" smtClean="0"/>
              <a:t>Tsardom</a:t>
            </a:r>
            <a:r>
              <a:rPr lang="en-US" dirty="0" smtClean="0"/>
              <a:t> and the Russian Empire during XVI-XVIII centuries. ‘The </a:t>
            </a:r>
            <a:r>
              <a:rPr lang="en-US" dirty="0"/>
              <a:t>slave trade was the backbone of the economy of the Crimean Khanate</a:t>
            </a:r>
            <a:r>
              <a:rPr lang="en-US" dirty="0" smtClean="0"/>
              <a:t>.’ (WP)</a:t>
            </a:r>
          </a:p>
          <a:p>
            <a:pPr marL="0" indent="0">
              <a:buNone/>
            </a:pPr>
            <a:r>
              <a:rPr lang="en-US" dirty="0" smtClean="0"/>
              <a:t>It was annexed by Catherine the Great in 1783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988840"/>
            <a:ext cx="358100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Russo-British skirmish during the Crimean war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140843" cy="41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01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Donbas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2260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Soviet Russian propaganda poster from 1921 that says "Donbas is the heart of Russia"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869030" cy="372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558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Donetsk</a:t>
            </a:r>
            <a:r>
              <a:rPr lang="en-US" sz="3600" dirty="0" smtClean="0"/>
              <a:t>,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Luhansk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Crimea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17441" cy="437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1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‘polite men’ in Crimea</a:t>
            </a:r>
            <a:endParaRPr lang="ru-RU" sz="3600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1B7F-2669-41B6-B6E9-35A1A4EBA7E3}" type="slidenum">
              <a:rPr lang="ru-RU" smtClean="0"/>
              <a:pPr eaLnBrk="1" hangingPunct="1"/>
              <a:t>37</a:t>
            </a:fld>
            <a:endParaRPr lang="ru-RU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43063"/>
            <a:ext cx="68707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282331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Minsk agreements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O</a:t>
            </a:r>
            <a:r>
              <a:rPr lang="en-US" sz="2600" dirty="0" smtClean="0"/>
              <a:t>n </a:t>
            </a:r>
            <a:r>
              <a:rPr lang="en-US" sz="2600" dirty="0"/>
              <a:t>5th S</a:t>
            </a:r>
            <a:r>
              <a:rPr lang="en-US" sz="2600" dirty="0" smtClean="0"/>
              <a:t>eptember </a:t>
            </a:r>
            <a:r>
              <a:rPr lang="en-US" sz="2600" dirty="0"/>
              <a:t>2014 </a:t>
            </a:r>
            <a:r>
              <a:rPr lang="en-US" sz="2600" dirty="0" smtClean="0"/>
              <a:t>France, Germany, Russia </a:t>
            </a:r>
            <a:r>
              <a:rPr lang="en-US" sz="2600" dirty="0"/>
              <a:t>and U</a:t>
            </a:r>
            <a:r>
              <a:rPr lang="en-US" sz="2600" dirty="0" smtClean="0"/>
              <a:t>kraine </a:t>
            </a:r>
            <a:r>
              <a:rPr lang="en-US" sz="2600" dirty="0"/>
              <a:t>came up with a ceasefire agreement through </a:t>
            </a:r>
            <a:r>
              <a:rPr lang="en-US" sz="2600" dirty="0" smtClean="0"/>
              <a:t>the </a:t>
            </a:r>
            <a:r>
              <a:rPr lang="en-US" sz="2600" dirty="0"/>
              <a:t>M</a:t>
            </a:r>
            <a:r>
              <a:rPr lang="en-US" sz="2600" dirty="0" smtClean="0"/>
              <a:t>insk agreement; </a:t>
            </a:r>
            <a:r>
              <a:rPr lang="en-US" sz="2600" dirty="0"/>
              <a:t>so basically the aim of this agreement was to end the war in the </a:t>
            </a:r>
            <a:r>
              <a:rPr lang="en-US" sz="2600" dirty="0" err="1" smtClean="0"/>
              <a:t>Donbass</a:t>
            </a:r>
            <a:r>
              <a:rPr lang="en-US" sz="2600" dirty="0" smtClean="0"/>
              <a:t> region </a:t>
            </a:r>
            <a:r>
              <a:rPr lang="en-US" sz="2600" dirty="0"/>
              <a:t>of </a:t>
            </a:r>
            <a:r>
              <a:rPr lang="en-US" sz="2600" dirty="0" smtClean="0"/>
              <a:t>Ukraine;  </a:t>
            </a:r>
            <a:r>
              <a:rPr lang="en-US" sz="2600" dirty="0"/>
              <a:t>M</a:t>
            </a:r>
            <a:r>
              <a:rPr lang="en-US" sz="2600" dirty="0" smtClean="0"/>
              <a:t>insk </a:t>
            </a:r>
            <a:r>
              <a:rPr lang="en-US" sz="2600" dirty="0"/>
              <a:t>is the capital of </a:t>
            </a:r>
            <a:r>
              <a:rPr lang="en-US" sz="2600" dirty="0" smtClean="0"/>
              <a:t>Belarus.</a:t>
            </a:r>
            <a:endParaRPr lang="ru-RU" sz="2600" dirty="0"/>
          </a:p>
          <a:p>
            <a:r>
              <a:rPr lang="en-US" sz="2600" dirty="0"/>
              <a:t>I</a:t>
            </a:r>
            <a:r>
              <a:rPr lang="en-US" sz="2600" dirty="0" smtClean="0"/>
              <a:t>f </a:t>
            </a:r>
            <a:r>
              <a:rPr lang="en-US" sz="2600" dirty="0"/>
              <a:t>you see from R</a:t>
            </a:r>
            <a:r>
              <a:rPr lang="en-US" sz="2600" dirty="0" smtClean="0"/>
              <a:t>ussia's perspective, </a:t>
            </a:r>
            <a:r>
              <a:rPr lang="en-US" sz="2600" dirty="0"/>
              <a:t>R</a:t>
            </a:r>
            <a:r>
              <a:rPr lang="en-US" sz="2600" dirty="0" smtClean="0"/>
              <a:t>ussia </a:t>
            </a:r>
            <a:r>
              <a:rPr lang="en-US" sz="2600" dirty="0"/>
              <a:t>wants autonomy of </a:t>
            </a:r>
            <a:r>
              <a:rPr lang="en-US" sz="2600" dirty="0" err="1" smtClean="0"/>
              <a:t>Donbass</a:t>
            </a:r>
            <a:r>
              <a:rPr lang="en-US" sz="2600" dirty="0" smtClean="0"/>
              <a:t>, Russia </a:t>
            </a:r>
            <a:r>
              <a:rPr lang="en-US" sz="2600" dirty="0"/>
              <a:t>wants this region to govern itself and control its own affairs because R</a:t>
            </a:r>
            <a:r>
              <a:rPr lang="en-US" sz="2600" dirty="0" smtClean="0"/>
              <a:t>ussia </a:t>
            </a:r>
            <a:r>
              <a:rPr lang="en-US" sz="2600" dirty="0"/>
              <a:t>is confident that here the people are R</a:t>
            </a:r>
            <a:r>
              <a:rPr lang="en-US" sz="2600" dirty="0" smtClean="0"/>
              <a:t>ussian-speaking </a:t>
            </a:r>
            <a:r>
              <a:rPr lang="en-US" sz="2600" dirty="0"/>
              <a:t>and they are </a:t>
            </a:r>
            <a:r>
              <a:rPr lang="en-US" sz="2600" dirty="0" smtClean="0"/>
              <a:t>pro-</a:t>
            </a:r>
            <a:r>
              <a:rPr lang="en-US" sz="2600" dirty="0"/>
              <a:t>R</a:t>
            </a:r>
            <a:r>
              <a:rPr lang="en-US" sz="2600" dirty="0" smtClean="0"/>
              <a:t>ussians </a:t>
            </a:r>
            <a:r>
              <a:rPr lang="en-US" sz="2600" dirty="0"/>
              <a:t>so it will be easy for R</a:t>
            </a:r>
            <a:r>
              <a:rPr lang="en-US" sz="2600" dirty="0" smtClean="0"/>
              <a:t>ussia </a:t>
            </a:r>
            <a:r>
              <a:rPr lang="en-US" sz="2600" dirty="0"/>
              <a:t>to exercise military and political </a:t>
            </a:r>
            <a:r>
              <a:rPr lang="en-US" sz="2600" dirty="0" smtClean="0"/>
              <a:t>influence.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kraine </a:t>
            </a:r>
            <a:r>
              <a:rPr lang="en-US" sz="2800" dirty="0"/>
              <a:t>had a </a:t>
            </a:r>
            <a:r>
              <a:rPr lang="en-US" sz="2800" dirty="0" smtClean="0"/>
              <a:t>demand, </a:t>
            </a:r>
            <a:r>
              <a:rPr lang="en-US" sz="2800" dirty="0"/>
              <a:t>it first wanted a complete ceasefire and withdrawal of all R</a:t>
            </a:r>
            <a:r>
              <a:rPr lang="en-US" sz="2800" dirty="0" smtClean="0"/>
              <a:t>ussian </a:t>
            </a:r>
            <a:r>
              <a:rPr lang="en-US" sz="2800" dirty="0"/>
              <a:t>troops and </a:t>
            </a:r>
            <a:r>
              <a:rPr lang="en-US" sz="2800" dirty="0" smtClean="0"/>
              <a:t>weapons; </a:t>
            </a:r>
            <a:r>
              <a:rPr lang="en-US" sz="2800" dirty="0"/>
              <a:t>only then the elections would be </a:t>
            </a:r>
            <a:r>
              <a:rPr lang="en-US" sz="2800" dirty="0" smtClean="0"/>
              <a:t>held; </a:t>
            </a:r>
            <a:r>
              <a:rPr lang="en-US" sz="2800" dirty="0"/>
              <a:t>basically U</a:t>
            </a:r>
            <a:r>
              <a:rPr lang="en-US" sz="2800" dirty="0" smtClean="0"/>
              <a:t>kraine </a:t>
            </a:r>
            <a:r>
              <a:rPr lang="en-US" sz="2800" dirty="0"/>
              <a:t>wanted to </a:t>
            </a:r>
            <a:r>
              <a:rPr lang="en-US" sz="2800" dirty="0" smtClean="0"/>
              <a:t>regain control.</a:t>
            </a:r>
            <a:endParaRPr lang="ru-RU" sz="2800" dirty="0"/>
          </a:p>
          <a:p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467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VI. The changing </a:t>
            </a:r>
            <a:r>
              <a:rPr lang="en-US" sz="3600" dirty="0"/>
              <a:t>World order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</a:t>
            </a:r>
            <a:r>
              <a:rPr lang="en-US" dirty="0" err="1" smtClean="0"/>
              <a:t>Dalio</a:t>
            </a:r>
            <a:endParaRPr lang="en-US" dirty="0" smtClean="0"/>
          </a:p>
          <a:p>
            <a:r>
              <a:rPr lang="en-US" dirty="0"/>
              <a:t>https://www.youtube.com/watch?v=xguam0TKMw8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1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I. Some geographical and historical facts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198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‘There is no viable system for peaceful adjudicating international disputes…’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4" y="1772816"/>
            <a:ext cx="8112224" cy="45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55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B6ABF-856F-4A0F-BCEA-93CBAE628835}" type="slidenum">
              <a:rPr lang="ru-RU" smtClean="0"/>
              <a:pPr eaLnBrk="1" hangingPunct="1"/>
              <a:t>41</a:t>
            </a:fld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214438"/>
            <a:ext cx="63325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41325"/>
            <a:ext cx="85217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64696" cy="499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Russia and Ukraine as parts of the USSR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7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Russia is a northern country</a:t>
            </a:r>
            <a:endParaRPr lang="ru-RU" sz="3600" dirty="0" smtClean="0"/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D7825-B519-4144-8E6F-9E9F8DF9F03B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785938"/>
            <a:ext cx="8261350" cy="4143375"/>
          </a:xfrm>
          <a:noFill/>
        </p:spPr>
      </p:pic>
    </p:spTree>
    <p:extLst>
      <p:ext uri="{BB962C8B-B14F-4D97-AF65-F5344CB8AC3E}">
        <p14:creationId xmlns:p14="http://schemas.microsoft.com/office/powerpoint/2010/main" val="28474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Ecosystems of Eurasia</a:t>
            </a:r>
            <a:endParaRPr lang="ru-RU" sz="3600" dirty="0" smtClean="0"/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2AB643-23D6-416C-9D01-472937F560AD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214438"/>
            <a:ext cx="7715250" cy="5461000"/>
          </a:xfrm>
          <a:noFill/>
        </p:spPr>
      </p:pic>
    </p:spTree>
    <p:extLst>
      <p:ext uri="{BB962C8B-B14F-4D97-AF65-F5344CB8AC3E}">
        <p14:creationId xmlns:p14="http://schemas.microsoft.com/office/powerpoint/2010/main" val="24069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Tribes in Eastern Europe, VIII-X centuries </a:t>
            </a:r>
            <a:endParaRPr lang="ru-RU" sz="3600" smtClean="0"/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3BC60-BE81-4686-B90E-FC5483DFAAA0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600200"/>
            <a:ext cx="44418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48042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946</Words>
  <Application>Microsoft Office PowerPoint</Application>
  <PresentationFormat>Экран (4:3)</PresentationFormat>
  <Paragraphs>127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Understanding Russia – History, Society, Politics </vt:lpstr>
      <vt:lpstr>Introduction</vt:lpstr>
      <vt:lpstr>Contents</vt:lpstr>
      <vt:lpstr>I. Some geographical and historical facts</vt:lpstr>
      <vt:lpstr>Презентация PowerPoint</vt:lpstr>
      <vt:lpstr>Russia and Ukraine as parts of the USSR</vt:lpstr>
      <vt:lpstr>Russia is a northern country</vt:lpstr>
      <vt:lpstr>Ecosystems of Eurasia</vt:lpstr>
      <vt:lpstr>Tribes in Eastern Europe, VIII-X centuries </vt:lpstr>
      <vt:lpstr>Polish-Lithuanian Commonwealth   </vt:lpstr>
      <vt:lpstr>Ukraine as part of Moscow Tsardom in XVII c. </vt:lpstr>
      <vt:lpstr>Russian and Ukrainian language</vt:lpstr>
      <vt:lpstr>Russian and Ukrainian language (continued)</vt:lpstr>
      <vt:lpstr>Nearly every Russian family has relatives of Ukrainian origin</vt:lpstr>
      <vt:lpstr>II.  Social and political cultures in Russia and Ukraine</vt:lpstr>
      <vt:lpstr>Russia: obshchina, kolkhoz, factory </vt:lpstr>
      <vt:lpstr>Ukraine: private farming</vt:lpstr>
      <vt:lpstr>Present-day Ukrainian political cultures </vt:lpstr>
      <vt:lpstr>Ukrainian politics prior to 2014</vt:lpstr>
      <vt:lpstr>Ukraine’s historical map: territories added – when and by whom</vt:lpstr>
      <vt:lpstr>Historical narratives</vt:lpstr>
      <vt:lpstr>‘Political Ukrainism’</vt:lpstr>
      <vt:lpstr>What is rare in both Russia and Ukraine is true understanding of how the modern Western culture practically operates: legal procedures, contract relations, democratic mechanisms, ethics, etc. </vt:lpstr>
      <vt:lpstr>III. The political dynamics in Russia and Ukraine after 1991</vt:lpstr>
      <vt:lpstr>Political dynamics (continued)</vt:lpstr>
      <vt:lpstr>IV. NATO expansion and the security issue</vt:lpstr>
      <vt:lpstr>NATO expansion  </vt:lpstr>
      <vt:lpstr>2004: the Ukrainian Orange Revolution</vt:lpstr>
      <vt:lpstr>10.02.2007 Munich speech of Vladimir Putin</vt:lpstr>
      <vt:lpstr>IV. The euromaidan, annexation of Crimea and rebellion in Donbass</vt:lpstr>
      <vt:lpstr>Euromaidan</vt:lpstr>
      <vt:lpstr>Euromaidan story as per an Indian source https://youtu.be/h2P9AmGcMdM</vt:lpstr>
      <vt:lpstr>Euromaidan story (continued)</vt:lpstr>
      <vt:lpstr>Russian attitudes towards Crimea</vt:lpstr>
      <vt:lpstr>Donbas</vt:lpstr>
      <vt:lpstr>Donetsk, Luhansk and Crimea</vt:lpstr>
      <vt:lpstr>The ‘polite men’ in Crimea</vt:lpstr>
      <vt:lpstr>The Minsk agreements</vt:lpstr>
      <vt:lpstr>VI. The changing World order </vt:lpstr>
      <vt:lpstr>‘There is no viable system for peaceful adjudicating international disputes…’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85</cp:revision>
  <dcterms:created xsi:type="dcterms:W3CDTF">2022-03-12T02:27:36Z</dcterms:created>
  <dcterms:modified xsi:type="dcterms:W3CDTF">2022-04-13T04:07:10Z</dcterms:modified>
</cp:coreProperties>
</file>